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6" r:id="rId2"/>
    <p:sldId id="258" r:id="rId3"/>
    <p:sldId id="259" r:id="rId4"/>
    <p:sldId id="267" r:id="rId5"/>
    <p:sldId id="264" r:id="rId6"/>
    <p:sldId id="265" r:id="rId7"/>
    <p:sldId id="266" r:id="rId8"/>
    <p:sldId id="268" r:id="rId9"/>
    <p:sldId id="260" r:id="rId10"/>
    <p:sldId id="269" r:id="rId11"/>
    <p:sldId id="271" r:id="rId12"/>
    <p:sldId id="270" r:id="rId13"/>
    <p:sldId id="257" r:id="rId14"/>
    <p:sldId id="272" r:id="rId15"/>
    <p:sldId id="261" r:id="rId16"/>
    <p:sldId id="262"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51" d="100"/>
          <a:sy n="51" d="100"/>
        </p:scale>
        <p:origin x="-989"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E0FD6A-6698-4DB9-BB70-CFAA54216AE8}" type="datetimeFigureOut">
              <a:rPr lang="es-CO" smtClean="0"/>
              <a:t>10/02/2006</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C8B518-FE10-4F19-B5C3-051BF84EC90E}" type="slidenum">
              <a:rPr lang="es-CO" smtClean="0"/>
              <a:t>‹Nº›</a:t>
            </a:fld>
            <a:endParaRPr lang="es-CO" dirty="0"/>
          </a:p>
        </p:txBody>
      </p:sp>
    </p:spTree>
    <p:extLst>
      <p:ext uri="{BB962C8B-B14F-4D97-AF65-F5344CB8AC3E}">
        <p14:creationId xmlns:p14="http://schemas.microsoft.com/office/powerpoint/2010/main" val="3192786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9CC8B518-FE10-4F19-B5C3-051BF84EC90E}" type="slidenum">
              <a:rPr lang="es-CO" smtClean="0"/>
              <a:t>1</a:t>
            </a:fld>
            <a:endParaRPr lang="es-CO" dirty="0"/>
          </a:p>
        </p:txBody>
      </p:sp>
    </p:spTree>
    <p:extLst>
      <p:ext uri="{BB962C8B-B14F-4D97-AF65-F5344CB8AC3E}">
        <p14:creationId xmlns:p14="http://schemas.microsoft.com/office/powerpoint/2010/main" val="3117310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9" name="Content Placeholder 8"/>
          <p:cNvSpPr>
            <a:spLocks noGrp="1"/>
          </p:cNvSpPr>
          <p:nvPr>
            <p:ph sz="quarter" idx="13"/>
          </p:nvPr>
        </p:nvSpPr>
        <p:spPr>
          <a:xfrm>
            <a:off x="304800" y="381000"/>
            <a:ext cx="7772400" cy="494284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9" name="Slide Number Placeholder 8"/>
          <p:cNvSpPr>
            <a:spLocks noGrp="1"/>
          </p:cNvSpPr>
          <p:nvPr>
            <p:ph type="sldNum" sz="quarter" idx="11"/>
          </p:nvPr>
        </p:nvSpPr>
        <p:spPr/>
        <p:txBody>
          <a:bodyPr/>
          <a:lstStyle/>
          <a:p>
            <a:fld id="{132FADFE-3B8F-471C-ABF0-DBC7717ECBBC}" type="slidenum">
              <a:rPr lang="es-ES" smtClean="0"/>
              <a:t>‹Nº›</a:t>
            </a:fld>
            <a:endParaRPr lang="es-ES" dirty="0"/>
          </a:p>
        </p:txBody>
      </p:sp>
      <p:sp>
        <p:nvSpPr>
          <p:cNvPr id="10" name="Footer Placeholder 9"/>
          <p:cNvSpPr>
            <a:spLocks noGrp="1"/>
          </p:cNvSpPr>
          <p:nvPr>
            <p:ph type="ftr" sz="quarter" idx="12"/>
          </p:nvPr>
        </p:nvSpPr>
        <p:spPr/>
        <p:txBody>
          <a:bodyPr/>
          <a:lstStyle/>
          <a:p>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32FADFE-3B8F-471C-ABF0-DBC7717ECBBC}" type="slidenum">
              <a:rPr lang="es-ES" smtClean="0"/>
              <a:t>‹Nº›</a:t>
            </a:fld>
            <a:endParaRPr lang="es-E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s-E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A847CFC-816F-41D0-AAC0-9BF4FEBC753E}" type="datetimeFigureOut">
              <a:rPr lang="es-ES" smtClean="0"/>
              <a:t>10/02/2006</a:t>
            </a:fld>
            <a:endParaRPr lang="es-E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9512" y="404664"/>
            <a:ext cx="5832648" cy="2304256"/>
          </a:xfrm>
        </p:spPr>
        <p:txBody>
          <a:bodyPr>
            <a:normAutofit/>
          </a:bodyPr>
          <a:lstStyle/>
          <a:p>
            <a:r>
              <a:rPr lang="es-CO" b="1" dirty="0" smtClean="0"/>
              <a:t>LEVANTA TU TABERNACUL</a:t>
            </a:r>
            <a:r>
              <a:rPr lang="es-CO" dirty="0" smtClean="0"/>
              <a:t>O</a:t>
            </a:r>
            <a:endParaRPr lang="es-CO" dirty="0"/>
          </a:p>
        </p:txBody>
      </p:sp>
      <p:pic>
        <p:nvPicPr>
          <p:cNvPr id="1026" name="Picture 2" descr="http://bimg2.mlstatic.com/mi-corazon-tu-santuario-padre-jose-kentenich-1985-chile_MLA-F-116310214_631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2708921"/>
            <a:ext cx="4392488"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3926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antesdelfin.com/ilustrations/tercercie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28800"/>
            <a:ext cx="7920880" cy="5223317"/>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a:xfrm>
            <a:off x="457200" y="274638"/>
            <a:ext cx="7620000" cy="850106"/>
          </a:xfrm>
        </p:spPr>
        <p:txBody>
          <a:bodyPr>
            <a:normAutofit/>
          </a:bodyPr>
          <a:lstStyle/>
          <a:p>
            <a:pPr algn="ctr"/>
            <a:r>
              <a:rPr lang="es-CO" b="1" dirty="0"/>
              <a:t>Levanta tu tabernáculo</a:t>
            </a:r>
            <a:endParaRPr lang="es-CO" dirty="0"/>
          </a:p>
        </p:txBody>
      </p:sp>
      <p:sp>
        <p:nvSpPr>
          <p:cNvPr id="3" name="2 Marcador de contenido"/>
          <p:cNvSpPr>
            <a:spLocks noGrp="1"/>
          </p:cNvSpPr>
          <p:nvPr>
            <p:ph idx="1"/>
          </p:nvPr>
        </p:nvSpPr>
        <p:spPr>
          <a:xfrm>
            <a:off x="0" y="1196752"/>
            <a:ext cx="8388424" cy="5661248"/>
          </a:xfrm>
        </p:spPr>
        <p:txBody>
          <a:bodyPr>
            <a:noAutofit/>
          </a:bodyPr>
          <a:lstStyle/>
          <a:p>
            <a:pPr indent="0">
              <a:buNone/>
            </a:pPr>
            <a:r>
              <a:rPr lang="es-CO" sz="2000" b="1" dirty="0" smtClean="0">
                <a:solidFill>
                  <a:srgbClr val="FF0000"/>
                </a:solidFill>
              </a:rPr>
              <a:t>Amós  </a:t>
            </a:r>
            <a:r>
              <a:rPr lang="es-CO" sz="2000" b="1" dirty="0">
                <a:solidFill>
                  <a:srgbClr val="FF0000"/>
                </a:solidFill>
              </a:rPr>
              <a:t>9: 11 – 15</a:t>
            </a:r>
            <a:r>
              <a:rPr lang="es-CO" sz="2000" dirty="0">
                <a:solidFill>
                  <a:srgbClr val="FF0000"/>
                </a:solidFill>
              </a:rPr>
              <a:t> </a:t>
            </a:r>
            <a:r>
              <a:rPr lang="es-CO" sz="2000" dirty="0" smtClean="0">
                <a:solidFill>
                  <a:srgbClr val="FF0000"/>
                </a:solidFill>
              </a:rPr>
              <a:t> </a:t>
            </a:r>
          </a:p>
          <a:p>
            <a:pPr indent="0">
              <a:buNone/>
            </a:pPr>
            <a:r>
              <a:rPr lang="es-CO" sz="2400" b="1" dirty="0" smtClean="0"/>
              <a:t>En </a:t>
            </a:r>
            <a:r>
              <a:rPr lang="es-CO" sz="2400" b="1" dirty="0"/>
              <a:t>aquel día yo levantaré el tabernáculo caído de David, y cerraré sus portillos y levantaré sus ruinas, y lo edificaré como en el tiempo pasado; 12 para que aquellos sobre los cuales es invocado mi nombre posean el resto de Edom, y a todas las naciones, dice Jehová que hace esto. 13 He aquí vienen días, dice Jehová, en que el que ara alcanzará al segador, y el pisador de las uvas al que lleve la simiente; y los montes destilarán mosto, y todos los collados se derretirán. 14 Y traeré del cautiverio a mi pueblo Israel, y edificarán ellos las ciudades asoladas, y las habitarán; plantarán viñas, y beberán el vino de ellas, y harán huertos, y comerán el fruto de ellos. 15 Pues los plantaré sobre su tierra, y nunca más serán arrancados de su tierra que yo les di, ha dicho Jehová Dios </a:t>
            </a:r>
            <a:r>
              <a:rPr lang="es-CO" sz="2400" b="1" dirty="0" smtClean="0"/>
              <a:t>tuyo</a:t>
            </a:r>
            <a:endParaRPr lang="es-CO" sz="1200" b="1" dirty="0"/>
          </a:p>
        </p:txBody>
      </p:sp>
    </p:spTree>
    <p:extLst>
      <p:ext uri="{BB962C8B-B14F-4D97-AF65-F5344CB8AC3E}">
        <p14:creationId xmlns:p14="http://schemas.microsoft.com/office/powerpoint/2010/main" val="380516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7992888" cy="1104528"/>
          </a:xfrm>
        </p:spPr>
        <p:txBody>
          <a:bodyPr>
            <a:noAutofit/>
          </a:bodyPr>
          <a:lstStyle/>
          <a:p>
            <a:pPr marL="114300" indent="0">
              <a:buNone/>
            </a:pPr>
            <a:r>
              <a:rPr lang="es-CO" sz="2800" dirty="0" smtClean="0"/>
              <a:t>En </a:t>
            </a:r>
            <a:r>
              <a:rPr lang="es-CO" sz="2800" dirty="0"/>
              <a:t>libro de </a:t>
            </a:r>
            <a:r>
              <a:rPr lang="es-CO" sz="2800" dirty="0" smtClean="0">
                <a:solidFill>
                  <a:srgbClr val="FF0000"/>
                </a:solidFill>
              </a:rPr>
              <a:t>Éxodo 25:8</a:t>
            </a:r>
            <a:r>
              <a:rPr lang="es-CO" sz="2800" dirty="0" smtClean="0"/>
              <a:t> </a:t>
            </a:r>
            <a:r>
              <a:rPr lang="es-CO" sz="2800" dirty="0"/>
              <a:t>encontramos el santuario que Dios le pide a Moisés que le construya, ese fue el primer Tabernáculo construido sobre la tierra. </a:t>
            </a:r>
          </a:p>
        </p:txBody>
      </p:sp>
      <p:pic>
        <p:nvPicPr>
          <p:cNvPr id="4098" name="Picture 2" descr="http://t0.gstatic.com/images?q=tbn:ANd9GcQw86gRUEbt2QuxzZQ1NIdj-GaG23_2eSFYdAM6VDNqnxI3N_s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2327916"/>
            <a:ext cx="4122018" cy="396044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2327916"/>
            <a:ext cx="3816424" cy="4154984"/>
          </a:xfrm>
          <a:prstGeom prst="rect">
            <a:avLst/>
          </a:prstGeom>
        </p:spPr>
        <p:txBody>
          <a:bodyPr wrap="square">
            <a:spAutoFit/>
          </a:bodyPr>
          <a:lstStyle/>
          <a:p>
            <a:pPr marL="114300" indent="0" algn="ctr">
              <a:buNone/>
            </a:pPr>
            <a:r>
              <a:rPr lang="es-CO" sz="2400" dirty="0"/>
              <a:t>Dios le dice a Moisés allí: «Hacerme han un Santuario, y habitaré entre ellos». Note  esta orden:  «</a:t>
            </a:r>
            <a:r>
              <a:rPr lang="es-CO" sz="2400" b="1" i="1" dirty="0"/>
              <a:t>Hacerme han</a:t>
            </a:r>
            <a:r>
              <a:rPr lang="es-CO" sz="2400" dirty="0"/>
              <a:t>», </a:t>
            </a:r>
            <a:r>
              <a:rPr lang="es-CO" sz="2400" dirty="0" smtClean="0"/>
              <a:t>«</a:t>
            </a:r>
            <a:r>
              <a:rPr lang="es-CO" sz="2400" b="1" i="1" dirty="0" smtClean="0"/>
              <a:t>ellos</a:t>
            </a:r>
            <a:r>
              <a:rPr lang="es-CO" sz="2400" dirty="0"/>
              <a:t>», en plural.  Todos los Israelitas estaban involucrados, toda la iglesia debía contribuir individualmente con ofrendas para su construcción.  </a:t>
            </a:r>
          </a:p>
        </p:txBody>
      </p:sp>
    </p:spTree>
    <p:extLst>
      <p:ext uri="{BB962C8B-B14F-4D97-AF65-F5344CB8AC3E}">
        <p14:creationId xmlns:p14="http://schemas.microsoft.com/office/powerpoint/2010/main" val="42100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73483" y="160338"/>
            <a:ext cx="7620000" cy="1512168"/>
          </a:xfrm>
        </p:spPr>
        <p:txBody>
          <a:bodyPr>
            <a:noAutofit/>
          </a:bodyPr>
          <a:lstStyle/>
          <a:p>
            <a:pPr marL="114300" indent="0" algn="ctr">
              <a:buNone/>
            </a:pPr>
            <a:r>
              <a:rPr lang="es-CO" sz="2800" i="1" dirty="0" smtClean="0"/>
              <a:t>Dios </a:t>
            </a:r>
            <a:r>
              <a:rPr lang="es-CO" sz="2800" i="1" dirty="0"/>
              <a:t>le mostró a Moisés en visión el diseño del templo, como una réplica de lo que hay en el cielo, para que hubiera una similitud en la tierra para la adoración, similar a la que se realiza en el </a:t>
            </a:r>
            <a:r>
              <a:rPr lang="es-CO" sz="2800" i="1" dirty="0" smtClean="0"/>
              <a:t>cielo.</a:t>
            </a:r>
            <a:endParaRPr lang="es-CO" sz="2800" i="1" dirty="0"/>
          </a:p>
        </p:txBody>
      </p:sp>
      <p:sp>
        <p:nvSpPr>
          <p:cNvPr id="4" name="AutoShape 2" descr="data:image/jpeg;base64,/9j/4AAQSkZJRgABAQAAAQABAAD/2wCEAAkGBhMSERUUExMVFBUVGBcaFxgYGRcYGBoXFR0XFxgYHBgaHCYfGBkjHRcZIC8gIycpLCwsGh4xNTAqNScrLCkBCQoKDgwOGg8PGikkHyQqLCwpLCosLCwsLCwsLCwsLCwpLCksLCkpLCwsKSksLCksLCksKSwsLCksLCksLCwsLP/AABEIALoBDwMBIgACEQEDEQH/xAAcAAACAgMBAQAAAAAAAAAAAAAFBgMEAQIHAAj/xABIEAABAgMGAgcFAwoEBgMBAAABAhEAAyEEBRIxQVEGYRMicYGRobEHMsHR8CNC4RRSU2JykrLC0vGCg5OiJDNDY3OjFzTTFf/EABoBAAMBAQEBAAAAAAAAAAAAAAIDBAUBAAb/xAAsEQACAgEEAQQCAQMFAAAAAAABAgADEQQSITEiExRBYVGBIzJx8DNCUpGh/9oADAMBAAIRAxEAPwDpPE3Eps5SlKQtagTUkJSkFhQZksYqXbxJMWkqWmWAKMAtyc6ErbKKnGaft5Z/7f8AMuKtjSopJOVAB+tm7dn1SM3UXOrEAzaq09ZoUkcn5hWbxNMBYIl/7/6o2HEq29yX/v8A6oFS0uYsyrGVKYCIfc2/8o9qKFHKiXFcRzQH6NDf4/6oks9+Tl5S0Nqes38UamVhLDIU5UcNzMaTFE/VIB9XYv8Auk+2ojhRLNs4i6JBUoJYbYqnQDrRV4b4jnWpS1GXLRJQWfrlRP5o6zPueyE7iO0rmTRKRWoAH65oflDrZ7OizyUS0nqIQ7hqqriUdy7xoLZZXTvc5J6k1la52gTF78WdAn3Ek6B1ZeMBJHHtqmlpVlSrm0xvHE0Ltot8qbPUqcsBCS+GpJ2DNlHSbkXLVLSpBBCg4YMAOzQwv3DrhSf3OvWqrnEnuaZaFJeemUk6JRjcdpKovpWD93xf5xDNWXoaHaJ7MilY8NQ7ttBkhUdyRMsbevzjcSBt5mN0iNhGhXu+TFGR9ANvMxjoBt5mJY9DDmekCpQ29fnEE1WgFf8AEfQxcIiJaYitaxTkHiEMRKvviy0WVXXkyyj84dIfEYqQOke0wryEn/2P/FDlfV19OihGIfTRzu9OHpTFUxAl6FVE15HImBXUleGllaI/xHe7uI+mSCEpB1BKqecD7240VZ7R0UyQAkh0LdRxJycVbPMZwpcOWjoZgTjEyWuiVA9lFcxDlb7nTbJK5SswHlnVKxlXY0cQNdp9TYScHoztlSqMgQhIv3GkKSElJqPey3zj0q91EHqJJGTYv6oQ+F7wUk9EqhJIbZacx3sYbMZRKJGfzhFll1dhUtHeghAwO5Ztd/LQaJQR/jodR70bSr+OHEtKQH0xPz+9AETSX2Jq+8E7bZsUlKR7ya9tHbtjovs/Mc2nrXCkfuSI4pJWAUoCSf1n8cUVb64qnSVgCXLKVBw4W+zUW3hAQqgldv2hKZnWSzsahg3hDkvfPJjrdHWnkBxNRxxP/RSh/qf1xKnjOd+jlf8As/rgLaQgKJQDhNQNuXdGES/7RXvJHENdLSwztjBP4wmCWVBEskNRlntyVpC9fHtPtMieqV0VnLMQWmiigFB/tM2MTylEZUgJxfcUy0TOllDEogOl6uKMHhtbc8ya/SovKrLP/wAvWkf9GQf9X/8ASOkcH8Ri22dM0JwOVJUl8WFaGdjqCCD3x86pWUliDTeO1ex1T2L/ADpvpLil1GMiZtqKFyBM8aS1KnSwkEko2f7y4rJlKlIKVHrLIJrkA/m7wdvqUOmQs5BPeesqnZWBE9BUST3dgj5/Vt5kCaumbNar8SujlBq7pxCCxO5pWBKAGizYi6m3iFhgRly7llxc7PyrFW8baJUlStQKdpy8yIzMNIF8TTPskjdXkkP6kQrTpvsA+4gjaIBumay1zjXokKWOaz1U07S/dDJY55m3bKUKqCVS1/tAkeecLtll/wDCziNVy0nsGJRghwndqaomLWETjVILJKvu99fSN60hjtkx73RVFmKlLxJAIOehFa90PvBV2lEt8amJIwEUBBFXz7sosy+BEpUca1FDUIYClQ/dTzgvYpSQEiWBh5H6rGdbuBwZRdejJtSEpUuLyERFIltFgCK9LVgZmS5mwEZj0ejUAxFT0YjMamPHienjGio3jChCHG4ZhSqsM7Rzf2kWKYZiGUcJSWSAQkMaudTUR0qaIFXtd0qekIWWJJwkFiDq2+WUYxJV9ss09gRwx6nJLDJUmZgGWFz+0lj4/COg3nbjJsi5ury27cST8I1kcDSpcxUyapeBIoCQCSPvOMhyhb4tt86YJUtJHQhRIoxURUYmzpFqVkMGaVX2LZwkp8QK6O3TCmiV4JqeWMBXrDjY53SIZ2CwD2HSEviMubMo5mzgfurIHpDHwxMxyE/qkjud/jBa0ZVWE5V/TiTWuzGWQDBPpgtKFDNmI3Z8oqXrNBwjYVMa3baQOqcqf3iIStgXrDHuD7TZWJY007ImuaY0wPtBO0XaCeqsVrAW0SihTMxEHKUsFqbJBeVn6KerDUO4bR9OUbIwlyHpmNn9YvSwJhBV7zAE/nJ+cRC7GJJ6oGuetMosrfjEEHaMN2JWSmNJc6v08b2hWEF8wWeBxtTHJmh6iPGCJm3XNInTQVoLrIcg1Oh74fuBblTZZHRpJP2kw1bXC2XICEmXbkSVpUtRxaBIyfUk8tofeELeJ0oKSGTjWkOXLJCACecUrnExtfjHAlfiGYxT+z/MqAxXBTiZXWT+z/MqBVmkOQDrSMDUn+VpRpgBSCZnAGNYtWYhCQe3tLZd0TiUhCWbt3ipaJoemUZ72fAnc+pxNQSS8CeKz1padMJPiW+EF5QIr9NAzitLzEDZA8yYo0XFvMC0/AgqwWj7OZLb3ik+AUn0MH7glAFNMi2+TZjUQDu2UDNQklgSX8HgvZZ+FS0q6pCnGbNt4NF1rYfMTtyCIzcSziLOpIocQDVqMz3R647IUS0A0Jq2z6RFZ5JmoXiUwwsFNkd+TQTsNABUsGc1yp8IXdl2Dn5kxbbX6f3mEkCNxGqY2EalQwBIzNoxHiY1xQ8sBBm8amNHMeTC/UzxO4mQqNoxGRHAfgz0gmwscYSliWmZLzQqpGYB18W84Z7UWDwAv2zGb0KMTDpEq7cBBbsYmMu5P5cSqhtrBppaLb0qFEnJKA7PVQClUHYIUb8QOoM2Lv2gwanKXKWZb9UPXxr34maByrH05UxIUKpD55BvD1hpbLSlBtHECX2xVJB+7J9VKPxg7wMfs1fteohZtwxzVdgTyZLvB7hVTJX+0PGHakfxRqrmFb0l9btigZtYI2xRmLCUgk8qwRsfChZ5qsPIfOI66mccSwXJUg3mDLun1YmIrZZFBVahgHEF7dYJUlLgTFj9QYu94XlcRScbYlAHcMxG4h3osIlb1ZsrJDLIi1ZpnUNTRSXG9WbziOYt6g5/GJbP1at291fUPAgcyiw7lge2TGLDXLYpJo+2UUbKgFSRm5D98HrZdImMAQKPtV6uIXggpOHJn+UaCMCJ5GyMQXfkwmYt88RDO+VG7o6L7KFk2Ov6Wb6S4QeK0qJTNCeqUgKIH3g4dXMhqw9+yMvYv82b6S4syCszNWTtwZf4ilutP7H8yorWQJBAOdWizxHNKVp/ZP8AEqA9kmEqTrX6MfN6n/VYSqlS1A/tLc1wSDFRZrBGerFLCtdfN/OB0xBpGWV2tG0niT2RZJKTUZ5bQM4qcTJR3S37p/GDNilgAk1enZFS/LMJkon70uqW7nHgPKKqH2WjMRZyeIBRMZYUB7pCjuwIcZQUsqXQtVOsTnzI5c4FS1UYiv00EbntfVCDotPgT+BEaOoUkAiAODGm6JSug6MZKlu50U5BHMUghd0opSAWJG1BFe4UnCn9lX8R+cXpZzjrjlT9SBjyRLqVRIBFeTWJlGLqW8cmTkczWYtor/lNcqbxDiJUdsosIS8SGws3HzDxibdJEssRkJjMVIhByxgEzCjGoMZVGuKBdvLM8JFaA4Igeqz4yndBJDwSKoqSgBMiOzmwGNXgRQt0giaRiKvdJJ5qI+UUxNMoFeoCh3mg84LW33lnaXKPiqAl6IxKCBqSo8g7DxaPAZsmgjZTEBhNW1LOYZrls4EsHVRf4D0gOqzs1Klg2unxhnk2XAlIAyAHfB6p8gKI1PGGLpliWEU60xRD7BIJPpFTiniIoQQkhNCasVEAe8HolP6xz0j1rt6OiSmvSOQhnfrAhTNrhJ8oTeJLGRiUtWLF2sSn3RU1SGFKDIwZvCoFWSrSbLCWgm2XotbqClvnmWOZqmKNum4kBQ5P35Hx9YHKmql+7M7Q4y7YtyB9gScjQl96QYcjqPKARk4atqly8KhVG/OD0lcA7gsRTLxfnsRpSDchW4oM/iYSeWly/wCmMyyZL1Dg0Y+ECLxZSlYgxB2zApWL9pvEA4QKDXnAq+LSQjEM1Fn5Bj5vFlaRYODmZs1o6P7yS4ZnB7iDD7wnJSJKVJSE41LUWo5OEEtoS0cbtFs8R8Y6l7NLUpdkTizSuYnuGE/GK9uJFreVzI+LF9dH7D/7lQFlKOlGaDXFCXnI/Y/nVFeRd4SC5DKj57VL/KxltDhdOokhWSgP9N84gxM8bTl/dOgDfXdEK1Nnt6xmsctOovEtWKaKjcRKUjE2YyIr3xSsiilQMXp6dRrUGPfcVYMNFi9bEqVMoHAq+6d+38YnsMoghQAI1yqKOOR1B0g3a5qRLAUHIICaVrn3UMaWSzJ/6Z3IGZBDOl/SNam/cvMmbI7jFcgT0QUDioqve9RodxEqF0ygXdyigkpYP76d/wBYbfQMEpMx8svKG2sCBiRHswhKyjM1UYQY0Bcw3f4BRFY5zKfSBCiDkrLt2jdNpKTWo9IntEkEMRFRdgOii2x+cIxtOIwYMvy7QFChgAeJ8E5SVtgC8IUNNK98WpbpWlgzliIVOIpKkWmYFZKOIHdKuzNiGPcYOy5sZHxKNNSjsVP4nQETgpOIFxnFSx3miYCUnIsXhSuq+jISz4gckkuGPPWJrqtQROSE0E3EG2zUPCohb37gMQm0ZQMf+o2TeUaSR1o8pURTLUJYdWZyGpOwgAdzCS/EC3uUyzMKxmhCQBmouThHgOwQuSncqLOouWyGTD8IYLwlLUp1MZivdGiE6+nf6ULXZ0ISK4mGY1J+ENL84EsqwBmR3Ld5WvpFDqD3RuRrBm0T0igiazgKkoIAAYUGUD5pdRDRJY3lGJ5mVrWsoTjSWKCCCXpUD0JhP48vizzVpQhS+kSS4IUAx7aNDbfkv/hZzOCEE/u1aA1q4YsnTJtZUtS1y1rSl3BOEqCuwbdkOpI7MMny4nNrXNCVYAhIO5IA8Y3tk0qkYmwkEOxcEdozETzbtlTFJKvewjN600jS9JQTZ8CRqAB3xaCMiNdDtJMeOCr4FosqQ4xyuors+6W7PjDHJsrhRZxhNI5PwNP6O3hANFdU7ZfMR19UxgK4Rpue7WPbcNOI5KYgUyTRIry2b6MLl4Xkokp+49BTseGy85gEspl5n3lEB2OgOghYtSAASwJFGNQ518AYtrxC3EiQIuZK5SlpNQUjxxfKOkezKWU2VjpNmeiI5dLt81FMRILEjRxQU+PrHVfZxPx2UFm+0meiIcepDqgQkp8ZTWmywM8H86oGXZeBqhWTOn5Rc45B6aW36M/xqgLYJBUfr60jC1HLtNDToDQpMNzzTL1iOCqbMCHP08UZkkpzHZGUyYOTOJYDxNUq0IiyhbgJB38YG228OiUjEl0K1GY7vrONjfUlIxJJWp2Cap7ydoHBM84z8TF4zT0iU7Ak95YfGJrIhk5Zg/WcDp9tSVKWC+LJOo5QUui0BTAAB0kEHOo7MucUIOhBYELkiHrvs/SYFOQa88s/EesTTLGULJl5nMHIxVuW3BgkuFJJNdQqlN6wUkEqWotQZF8zrSNVVDoMf5+Zk2ZViJiz2hRFUlJfIt5HURPZ0wJtXEMpM0Id6sVDIciYIm2JTLxgulie4Quo5cn4E4yMoGR3LGZgVfF/y5KVMtONP3S+Y0LVi3ZbyQonCoEgPAm9rmlFRmkgGpY5KPOOu3huXudrUb8PmL6eMZgW+CWS+4z/AH3hjnpkW6WOsBMA6pDgpJFRXMcoSFyxMWMKEJSSAeQOuWTw03JZZEicGViLZj3Q/wBZxPRb8N0e5p6ilEAZMhh+IEtShIX0dol9bRQyI3B2pEd12j7ZExiEhTpB7x3Zw/XwuRg+2CVJOhD+A+MJVqsPQTEhHXlTD9mc6/m9sHdUK28TGafUC5SrDBI/Rjei0FQeWxfVRontGZiWz2QAuo4lke8e6gGg5R66bMEgjM5E7nYchFlaghyogDc5RQtLLgnqYrEZIEWLbaVdKUvTpML0BLBPlXygZhBxJ7fI09IvzwmZNShK0lbqUojIFRcsdWDQMnLwTHJAqoAGh5d1YmcZPE0aRgYMMXGFKkAH7pIjYoftind94iW7lknM+QYa5QSlzpawFBaWZ82o+u1YmfkznKmVbxltImZB0KFcq000rHPbsvVS0yZCAFTF45Yc5JluSx7g0dMlWyVPlzUjrJSGLZFw9PCON3bbOit65YBJSVFKh91nxZcninTrkGdRzBtvu20IWpQd0GoOraM0DbdeRmsMjtzgnxTxCqZMmMt2Uz/nAjP63ildN2lsaszkORjQTgZM87FvFf3KfD18fk89M0pCsJq/PnHYxefSpTNFApIYcjHErXZzLUQciaR1jhwKNmlpVRgKjbSCfsGFpuyDCiZlOcVrbYAqUtROEUDbqzGWlHi1hQkAqNSzCjkDU7CkbW6+ErQEJAAoosQah9QIfXzDtJzxEroCFNVvSOr+zRAFlYfpJnoiEa12AnrAZw++zxDWdv8AuTPREOJk+pbNX7lTi2W81DD7n8yo3u6wIRLLA4iK92Yi9fc1AWkKAcpLHX3lZQFm3gZTgMQdTkxjD1Iw7R1O+ypUEIfljMIkU2YYgjbaA9ltjli318IvSppBaMzyzzDerbKt4WTpJa0sDm3c7QtIuZRFCR3w4z6FxAm2e+pqZZUqWPjCyxXqPoYwXKudQyJ+u6GG77uMuWXcrmUrmE7RWsVmJLuphXMwXsktUxevyEHSSTOaiw4x8S9c93hCcRHWNB6Ret0/oZBIzZh2mN5YLitE07TrADiW3FSwlJICc23P4RsWWCik476mTWhvt5i7Ju6YVmpLnzVDZf4KLOJaCQWCX5DOBtwBXSBySA5PdlGL/tiioAE+LZxnpZspP5MusBe4L+JNwdYlArKiS4Aq1Dy+tIn4skrMoMSDi0bJuyJ7gBEpyS5MU+IrUrAllZkmkUNxpv8APzJxltRmK6bFM/OUO4QTuizLx1US+dBzPxir06n94xbsNoXjosxnVsdwzNS3JQw3f8k9GliX37e6B9yySHK6pl9eoGYFPOsXr1nLCB1j5c42uazFciY595wH5D5xc2WuBEzg22nBlmdeAlmzlPuTHf8AxAEHti5fczDKKvza9vKFq8Ek2SUdZavnWDy5/TWUkMXQfFo0d+4SIrggwDIupKwJslVczLcFnY05cop2+5VFbgKr+r+ET3AVe6hkk0JAD+OkM8tSUzUSg5JBWokklk0Ge5PlCParZyDiVe4eo/mJ9m4WmnIEPuwp31itfUhNnQUuVLJIowAA94ilSCwrHQrUrCoK+6xB5Esx7I5ffc4qmrdmGJLUfcw9NHWoJbmcGqstcD4gK2yz+VLMkrlEBImTMVSohzhZgCxGlPODHCNmkidNmEp6RwEvmUkDEa5knWBaJnWn5gGcvPPRvoxXtUtBV1kuG1zHhlDWqG0p/wCylVBXMaL14LlzJsyaESyCgCWhgOuA2InIQn2+6Pyd+lWkdhB9IwmWioFRk2Il27TG6rplLYFLvk2ZNNYFaCO2nQdoipeNr6ZQAHVFBSqjF0TTJlBEycsVfo0qLigZ9AeUT3rKl2deGQQtdcSqESy/uoOpGquVICdHiWzu58Yv9NSoUTPNjbi0Zrqv1RSaHAPvKPupNcLk1T2wwXdNStHSBQwuwI1OrD57wOua6U9EMY5tv27xPZrCmWpSk5KIJG3Pv+EE1QUcR1Njv31GMzkqHVYeph44QlASUtqpZ8kxz2zWYumrOzbtu0dH4YI6IAAgBSxUuTRNS0KWBqv6YC4vU02X+x/MqBt4yGRLZ6iC/F0gYkL1Sk/xKgHZr6ATgmjECeTgcznT5xk6gZcy3SsRWuPiR2NTkbvBy0JZXNhA5dmwqBSXBqDyg0uUShKtW12iJlzHXWZIMisq3ofOBl4pacQBt6QXsc1KzWih4HtgdbE4ZqiTs3hCLFwvMXWfOZx4QEh9zB67RhQTrpAKwy8ShR3+jB/0HZnDaBt8jE6k/EnVacEsk7eZhNmzpilE0rnQeGcG77t1AjxZ++Bcior9bQrU27mC/iHpa9i7jCtzqKULUd2Hd6wEt1omFZIZtz/eGIpwyxnQV7TC+rrGutYFzgBYVPkzNGi6S0pL6mBPEpPUAzb61EFpJwoSD5VgRfausDsNvhFl7YrxJqebcwEJi8mD9n4xau7F0gcBuz8doylIzOj17foxZu+V10lhn3xBWfIZmlY3iYXvf3aCCFwoIkpfn6mKN5HqUB+u+L90Teo1Kf3+MaO7Fh/tMh8+n+5BarGCiYnRVR2wE4bvHo5hlLNFGmwOUNc1ML963WMeIBn+EEj88wayGG0wdalqsloLAFKi6X2Pyia/rcUT5c9J6pSh/wBkmoiWZPRPlYJpCVoIZR0OQPYcoDXtbiAmWsUQCDuxOY3Hwiqt9uY4JvxnuOt4WyYEBcpKZiWch6lO6dD8Y5pNWlVoURR15HbEW8QAIJXfes2RWUrGjVJLjuOkCFWgLtWIAsqaT2PVjXmT4w7fuU4naqjW8gn25Ic4JQOeanJrmceeVYls1xonS0zVCUMQNHmOGJH6UZkGAF43lZwggISZgQACQT1mGrtvGk287MmWElKioINRjZ3UwcKbbIbwFdTOOGxOWakY4UjHH95tZLRZzL6To5aesUgYpj9UAvVfP1itauIElGFCRLTiSklIUScTg+8o1DOGOsF+D5V3GR/xwZXSKKQMYYMl6J577QpX8uWlS+hDShP+zbF7ods+TeMOFfPJg+rkYxJr9npScKBh56lPyiDhqUFTmOQBMVrVMC1KNXeLnDlFLObYfMxoVrzJrSTHyWkYaH60jScrqq5BwOyvflEV24l+6CSAS24FYmTXTSDJzxK6xtEkXbQEpAzoVK5DIdgr4x0HgO09JZwa++sVrkERyiXPExLZKTQjs2jqHs3Q1mY/pJnoiFYwsTqCNsg4tvRMubLSpLgof/cr5QDvmxJxJUkUWNPLvi7x7KedK/8AH/OuNLDKQtAc4CnCK1BA17TGJfzYZoUYWpWEt3bZyJAcZGnZuOVYuKvZAASXprFebeJkpwllijbaUERTES7RLdAAUNObOx8M4U4gYycv1MTlFMzGjJnB0rGBaRPJGEBTPTIjIxtdyklHRLLqDsMlNy7PhGbLYyiaWzBbuHzgTWGG0zxfBlyyWcoqxi4JrAntjyrU2X1ziC8ZjIBAd4XYhrXMSSXbmCbZanJf6+nie77O5A5gnuikqWVEln7BBa65fvMDSjxnopZsy60hUwJPb5rJ7fL6aA0iS6xXWCl4WdSgyQT4tTnA2zpZadCDk2sGwJeKpwEOIyqNEwCvdXXgr0w8P7QFvZQKy/ZDruRFaYecjlkYHOqiNNO6JLJNZQbLb8IjKB0QH6x223j1iDK5AtCGGGEsIyDDlrV1YFptKke6SOwtBKcHB7PMQGnBhp2Qy/IIIk1CgjBhm7r0WXBU7DWLabyQvqrDGF6wTQlYc5598EZiBjprDKySuYu2lQ0q39ZAoFSDnnkfrKFpM0kMupGR1baGQJaZh0LtEibFLxKGAPsRDfUPUNfGKSpVHQSnesD7GSm0VzxIPa/9odLNYhiICQ77CkLd72bDeClEgJQhClEkMGcM+Wbdrw7T2MxKkfENmAge33tNTJKRZVYTLA6SnukDrNhcU5xiz35NRZ5aBZ1kCX7wIYuVHUVFW7oH222TJjpCpuBgn/lJHVSwFcVMh4xHMvVKMMtSlJZISn7IGnW1x84vUFR4iR4LE7/1iRWObahIHQJWcS14iEkh2S1Wzz7ICX2JokgTgcRma5ghNfUQek8TJlSxLTMYJJPWlEklTbKYZesAr4ndOCUL6QlRUQElJyY0Jc01hq7ieolmbOPiCkzIL3Gtiobt8YEARYu+fhXyMXKcGLnUuCZjz0EDFhqQkVYAv25xat82WZyjJ913YhiHJcNyMK3DF8KstqlzH6mLrbFKqHyrDDf/ABfZZyxMRLmSlg1WwKVjVwNdX5eC2yLM/EoDcxQtlp6K0LOmIt31jsnsynhdkBH6SZ6IjivECXtCyMixB3BAIMdd9jn/ANH/ADpvpLh7niItPEIcT2PGtFKJS9P2lfhAqZMEscx+MMV72gIWkkscP8yoX72suMlSWL/dyzbKMO1f5CZoadvAA9QDarfpzfPyaDHDktQQuaSML0HMZHlC+mzHFXMmGK57chIMpRSBuSwrT5wGMjMotPGBKUq0/bJV+sD5w2yCFupmOogJIuQY6qT2P2NWDMmQpIpUGimLsKaxwc9ya1gwE3loSQ4If+0CbZeExEwhnRqkhwe/SLlvn4EUNYWl3vOSxBDapah3MDbyMTlaE8iFZl4kkKlkgD7ja89wYJovNWBLgAn3g1IDC8nbo14VKIISUhqt1XcwVs9r6XqrYKYsW2ZxAooAgMPzBk29ZxJCEjuoBk4cKHnFy57T0gaY4mJbPXOKF6WRYridJ8PqkWLgxChOIc9NaQoJvMayjblYYVKZQfOBF52JT4sJZzpBkWrOldC2RgAq+Sic5WqpIY1T3jPwjz0ZHMCp2U5E3b7MUrWN7KHIplnSCc60SsAUspZQfP0iNFtSofYKlnCKgO/b/eEnT8iMN5IPEmmjqnXPWAsxJyINYOy7TiHWTpmNeUBZ17LHupSGLO2UNs05PcGmwjjE3FnUljhPboGg3LswV1iWGfhCxLvJYL43JzGfrByy21S0JBzIyH4QVNOOJ6/ceZpbUSyoYVF3YUesW0SUkg4hEcywFSWcA9tdIjs15S5RwAhahnsId6K7okscYEu3kEoS74RRzvHNuNZyemlEVQ5UvmUOEu+bFRLR0JhPBJLCEjjNEtJKAnEiUnEoHVRf0itVw/EKoDo9xMTxGEzTi9z84AkJJamTf2je3XvZyiuBRcMdd/lGl13qEy5ZmTh0av8Ap9HRJyYnUU1ia1S7OAVSkyDiL9ZO9Qz0aKgMGGWguZabJPICiEMMxTQAV5c84A2iWJS+pMxKehFGAyPbDHa0Jw52UtskDPsHbAy0SphDJlSVAA+4EuwzzrDV45iLFzKc4JWCXCV6p0VzDZHllFVSWjeZNORQBz+tIjKd4ZnMm6jjw0VLQhM2WJkkZKfCpPYobbEEQ3WK7bHMmGTK/KFAJJJaWoBIzUeVYS7ht5TIwgs4+vSOs+yy7Eix9MP+ZOUrEo/moJSlI5UJ74Tc20ZjtwAzOacS3KiSo9HNK0gUxIUggOaAKzA3jpXsZP8AwP8AnTf4ZcQ+0i7VmW6SspqFAsR2ijjuiX2NS8NiI2nzvSXBq+5cxVn9OZJxivDOlqVRKZbmrfeXCbar+WZmNCqFurppWL3tivIpmypQNFS8R59dYHpClw+ok9aqRCzXmNpt2jEe7JOE1IxAJmNnAybLOLn8opzb5QhaSHowaGGTYxNHSJOdW+UR217epoV2g9y7YpxKQVNiYClHanp6CC1221idvp4DLQRoWSO5z9GJ+mEtLvRu/wCnPnCQJxwGGIQvXo1VKiByD1GkA0z5aGCUiY5dy47mGUU5F4hSyCaKd9n078oiwspx3fTQh05nkQKOYzWOXJnEDD0aswwppQ7xXvAKkqLUI1Hq/ZFK7bY1WyI5HxhltVmFpRiBAp211BrHcHbFt4Nz1BEm9Za0JRMoovvm+cFbBd8tAcKBB1han3WpJYgfVYOXYMMpnz/GF19ztq4HjCTS8Lv5QsXxdoUcUs4gdRmDtBxuq2cBDZTiJSvAnUksHY+Jhr9QKxg5kZu1eBKTnzP4xSs1lWicCCUkPuIPJkSWxLmFZ1I27xWNpX5LiBEwk6Bqht44fgw93fEuJKlJqT9GAVpsylli5Y7vDGu8kpHVSCG8uUUbRf0sOcDK0OnaYe/KxVZYHgSnZrjJBUs4QORJ8IIWe2SkJZCjiHKrUcVyzgFab1nhb4j3e6xaCF12slTTEAnMH72eXOJ14MZYrEcy8uTiU/52pLZ7QN//AJakLBOWX0BBK8ZqwzBm5gnTbLSBU27MSukUpkgYio6fGH4gocCF5MwhTJFNTzhT4vsXWUX6qh1uwH5Qzm3oUAEZCj8xn4wMvWyiag5OlOE+qT2xZXzBXg5nGbuSodMU+6g5KDgh2Zt2hluaUifLdSEACgUxAfYsfLnC5Z09H+UpJ3zzd/xgpdNu6GzpSfvkt2xQQTPKR8ypfVwqlFxKDM7gneAylTMqh9HjpabQmdJLZsM/qrRzi8ZZlrI2eCXPRimwOZRmYhnnFdazE6lvERQ8HJjDty2gdEH0fwMdz9md4JnWBKUpEsyypBYUfPEAXzBjhNwywXSdfhnHcfZiB+SrSmmGYfMJMI1I8Mws5GIw3jdS1oIE1TkZKCSk8ilsoocAXf0MpaWb7eaWGQcS8uUCbXfnSrJUTgD4Eg5ioCi27Qe4MtiZsnEkN15gNSagIGZ5NEunuLNsjbaWSrcYt+0ngWbbFypskpxy0lCkKVhdOIqSpJND7xfugLZPZ/a5ctgiXi/8iPnvHYWj2AbCLpIDicKneza8FKfo0N/5ZfzhpuTha2SUgFKDTLpEZ+MdMwDYR7ANhHCoPcNbWU5ESpN1Wlw6Us1eujX6MSW66Jy0YMKCDmcSAQNwXzeHHANhHsA2EK9FY33T/U5WeCbUD1UoP+NHzi9J4VtOEAhIOrLRy5x0bANhHsA2EcOnUzvu3+ogI4Xnj8395PzjJuG1AHBhHZMSO3WH7ANhHsA2Ec9sn3Oe6f6iLZLotSHCkpWDmDMT84N2exqCAFJS+wUn5wfwDYR7ANhAe0T7nG1Lt3iAzdtGBT3kP+EBry4fmzFUwhIyGJAbz1h1wDYR7ANhHfap9zi6l1ORECbw5aMLBKP30D4xDZ+F7RiBUlI3IWj59kdFwDYR7ANhHTpkMP3b/UUVXNNYBk/vpgbbOF56ssP76I6BgGwj2AbCD9FcYgjUuJzyRw5agG6rZ++g18aQTu+5J4U6lpTTRSTDhgGwj2AbCF+1SeOpc/iLirj1JCjsCkeZijeFzzVS8MtIzditHNqvzhxwDYR7ANhDPQWCNQwiFd/D9oSGUlI/xoz0yP00WUcPzQVUSyg3vp0dodMA2EewDYQaoF6nfcN9Tjd++yy0KUtcoylFeYxAF3dw9NB5wvq9lN5MB0aGGX20v+qPoTANhHsA2EMBxBNzGcaubgi3yx15cvmOll/A6iI749llomuQEPoMaPDOO04BsI9gGwj2Zw2kjE+cj7H7xf8A5cv/AFZX9UbH2Q3jpKl/6sr+qPovANhHsA2Ed3GBuM+fbt9lV4omAqly21+1l5fvR0K6rltlkss9EtCFzJihgBmIADpZSiX021joGAbCPYBsI4x3DBnd5nMBwlazLljChKkoSk/aIzAbME0hz4UuY2eSEFQUp1KWR7uJTUHYBBvANhG0IShUbcI6zUvYuw9T/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t1.gstatic.com/images?q=tbn:ANd9GcQPV2wFfqcXQhjfUaqa4yGD2u4Ie0obeF835GmDzDrePFvxgIio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60" y="1952836"/>
            <a:ext cx="3610136" cy="249289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4.bp.blogspot.com/-YxCx5fYNFFI/TZIbLMCzqvI/AAAAAAAAHKk/sPRLXEpgXw0/s1600/sanctuary-184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930320"/>
            <a:ext cx="3435642" cy="249289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2" descr="data:image/jpeg;base64,/9j/4AAQSkZJRgABAQAAAQABAAD/2wCEAAkGBhMSERUUExMWFRQWGBoYGBgYFxgXGhgXGBoaFx4YGBcYHCYeFxojGxwYIDAgIycpLCwsFx4xNTAqNSYrLCkBCQoKDgwOGg8PGiokHCQsLCwsKSwsKSwsLCwsKSksLCwsLCwsKSwsLCwpLCksKSwsLCksLCwpLCkpLCwsLCwsKf/AABEIARkAswMBIgACEQEDEQH/xAAbAAACAgMBAAAAAAAAAAAAAAAEBQMGAQIHAP/EAFQQAAECAwQGBwMGCQgHCQAAAAECEQADIQQSMUEFIlFhcYEGEzKRobHwQlLBFCMzYtHhB3JzgpKT0tPxFTRTVFWywuIWJUODlKKjFyQ1RGNldLPD/8QAGQEAAwEBAQAAAAAAAAAAAAAAAQIDAAQF/8QAKREAAgICAgEDAwUBAQAAAAAAAAECESExAxJBIlGRYYHwBBMycdGxFP/aAAwDAQACEQMRAD8AR2dYBc44ijinlnDCxW8JDgJfIgOdm/0IWqlgJB5U74P0SlJLKY4UD14mIXk9msD3RU0zJZQSxXMdSlEUQEkkBxQOlJIxITvh1onR0sgtMvDFRAowILJGZO3iIU/IVrWJaBdSwIIBL3sRu2Q6tNmMtAkSi84sVnNIo4J94i7THHZUXbwI0kb22zCcu6nVloYgDKuKmxOTCLZZVPKNy6QzFxjQAkvs2bgIreg+jUwk33CbrcSWPnRos1ls4kJIGso1CQRwGLd52wepz80k/SgOWlPVkS3mBRBJ2YawBxdnfe42QvtSUJIZQVgboqU0euwPRjEn8lz2OKU1ZCDVthOBDUjeXZbpAKbm8Cv6RFIlKUmsL7srFRj5v+iWU0xP0KQXd155u2dcRnEc02gk67HPq0kJbLWavOCZGjAap7W3PxwhxJQSllD74eMHJZfwRlyKDtJffP8A0ri9DzVByZpz+kA8zHv5Jm3W+crU/OA4ZYtiT3RZwlsBuiCa70EN+0l7/LAv1M3jBWV6PmChM0NhQLryJEH2O1TkjWWlSRtSxgi0zSNu/hsEBW2YpQYi6n7OOEDrFPDZXtKa9SXwjS29IQEFIQoLOBZ0iuL7sRCm1FcwXlLBOAD3/Kg590GTLmALHYK94NIhOjlgXyky/rCqfzgMB4RrmstWvp/n+fA8YwX0BJFnWJSkFVb15AUaKJ7SQ+GA84it+jAJd5JBcl0pN64pnKXc5EUycbIMTNkpLWmWVbJgJWk5gEeyaDjugqYbyHkISxN1cstRnKVgpzap3cDDRkpK4ma6vOjmOkLNVzXLugYTjkSwyd2fYM4sHSCzBSlAMWe6kEPTgcGapirLTRi9G/j5w2HkdqhvZdLLKRLpMTkFOdtOOPcIAmaNAVeSLjAgpJbWNKcHw2jON9HoF5F52TMBWMdVwbzbsTuEPJ6AppamvLCiDU3ikqTRT1ODbk4ZwrdDJWimzdFkkkXADkTHoczUgEi6zbSUnuakeg9ifT6B3yH5tIze8c2pQcd2+HWgtBUcgkqYtizP3DGEidcAEEIALAbhWuZY474sWhZplovqUQmgAdycSzmpJ34Y0hSllhkT5csBF43g4LYZUJGe4bakRFI0aiVrlJD5lyo1JwZ2wrBGhNGC51xTVKSEpFXaooAMqco1ti1lQ1Tfdw4wbMuGamX8V0rZFeqVIxa9Izb7JXiHYXSEiuKgTxbfG1kUQbwKnOK6ueGwNElmsYa8ouMS4qo7TzfjBBVSl5jtA+OVDEH6ncvgparrHXv7hNltxZ+sB3HHvg8Wp8Sk+PwhRLQEp1mYY4CmbxTuknSUrvIlFpYxIoVc9j5RR8vTZP8AYU3g6NKtUpRN1SSU43VJN19rFw+wxi1ablyiy1B9gqe4YRzazDqpCZYF1a2mzFYNQ3EckurcVCHnR/QvWa8x2JLCrqahUTi2T55Qv/od9YoD/TRS7SeBpO6YFS0pkArPu9WS/wCcDTujS29LJ8oOuyLCdr0HEpSfFoslksSEBkpA4CJFoikVOrbOfvx3SiVKV00klIUpSEEmtCp94Iy3t95a5sucl0zAsfVU/fnEOnOhUmcCpCRLmYuOyo/WT8RXjhHOLSlcmaUklC0nI4GmB2ZvsMSlNrZ18cYTzHB0uRKZTC7exAxLbQMxvg5M2YmrEjkBzxMcr07aSsypoJdUq64JBvS1KCsMKKSfzof9Euk5nDqJpBWxuKL6wAwUxFQM8xBj+op0wz4X17FonaNVNClJSgJwupBN45u5AA4D7YW6EsKUT1m8xCbqkEghF5jSrEEtjg5hhZFz5ayESApJxxS+zWLxLadES0lU1KepmEElSlsx3hyCNo8Ithvst+5Ds4px8M55pfRU6VaFTEhTBb9Zdoa1LBw3aDHJw2UI7ba0qJJQqWoOFJSQpIIpqhTFAfJ1ZR0CdpZF0sKByUhN1BGbperh+WVA1W6R6JBV1ktN0KqxYH7NnENDJnUitImlyATuLs32DLnDGeu9JSF1CXJLMQd4wINIElSwFgFOLDHB+9vuyhha0qllSc2q4BDOH9bozdujNeRSq0L/AKVX6f21j0DKnVy7vuj0ETsy02dd2UHYJAUGzLsWDVZ2g9C0dWkHDVLAOXFTXjR4UWuahU1KEk3UMknK9m3gHi4L0TLuIRLAUoBKiSrAEF6HB8a1whW6C2NdDabuyTd1UgC4kpvGuAcGjmj7s4YWPSAdpgqSLxryA3CE0tQoAGEug/Gb4P4wbLs4Af0N/nEnKnfgWXGvuyzWgICXNGwyrsEJLSsqIc3RsBd+JiRGlWAQtlJwetOJzaMWqy0dAKgQ+2DLOUQ4o9f5Fa6Xz13AhJLEkqbZkDzimSlVAVgVJfmdvCLF0ivGczYJADbD5UhJpSyFCBeDOf0nrQe63nHHblJnpxVRRb9FaGExRmTjiSQMCpjidicBTwi1SJiUsHZqUDBtjRSejdn+ULRaJy3Wh0pSGAYAAFhWus+090WtiC7ClTxy9boo6jTijj5MumxuJ1aEmJ78KpVpqzVDPzb7YLkWnaQd2fKOhST8nJKBrNWQl8/WcVfT2ipK0KVNKQAHKqJKa9pJO9qGheLn8m2YevCE+ndGS50syZiRdOYpdIIIqMDCS48FOLkV0jlfSCwKky0JJB+cUUKGC0FCHKa4dmmReFctapKkzE4pIUPzS/rjBmkZSevCEqC0BhLCViZdSTQUJapduBzj0+xKZTpa6SDuZ6b453s9FapnW+j9tKnITqKYg4U54j4warR8krve1sJJHcYVaCC5ciW6gHlpyzujxhTp21qZVyarVLYu+AfBw5eOzuqSZ53S5Np0FadHzjAS03a0Z+beQGdYQJWJeopIVKOADODiwJyzAeBZ1uXUkhXJxs7vjyguTpkLBQuUmopkxdxwYgeMZ0jojawL9JS5LDqr172lKQA4wujMA1rvwibS0mXNTKmhr4DLD3XSKFzk4LHjB+jgJ6ikpYIcqJSCUgb9pNIQdJdKhCwZCQkC9eJerUADl8yeY3xkhrd5FVq0QlC1JCksDR8WNa749EkzS0uYb6hrFn4s0eh6YaR7Q8sdYmqSchgO92HE94iyqUZSkpAKVPVNdZJoX1QCD8NoolsloTLSAlN9TivvVoHA3bO+LPK0t8oC5aklKk4FBdgxPHHEbgWFYMsCAwmgTJiJa7zH2uZICnY48XO6LBoyVMKa8CMa1OIJG0NwisyND3AoknWYirlTFu5nr94i6aPmvJmLSXYAJ/NGPMvswiM7eASlSFsyWhRJbVSq5TNgHJ4EtBEuWsSr14sFKDYUGHfXw4wi0fp67LKVXqqSpxmHSFJfJwPOLVKBMiYHBvLvBthbdR2J5weuASbVIq1sQkLMxnvJoG9pPGmJEV/pHbROUhQWlbgskF7r1IUBgaim7ZC+36bnl701SiC4SSbqas7PSj0iJNoUi6skFanowo+e3OIqKpnTFPZ0XQ8+VJkyTLQkX0Ak4FnPaV7TFxXPZBiNMgnsvV+18btA22KBo62z2CBMISHoKgVJauFSTSI7bpWelV1K1BzQDucfbDqXgk+G3s6AjTIvE3dlL1SQThq/bG03TTFwntfWwq/xbujmNp01PQWEw73zrvjErS85SXKzQ+cZ9N0ZcLOqyulxFOrFB7xrvwwaNpfSJKprEXQoXqVw3nAgxyyXaJxmsZi6ilS2ysS2HSU8HWWslJo5V4d3hDuWBXwJDfpPawvSCXVdTLKU3jQap1jQUYuCeOTQ8t9ilTylUtaViYoIdDNgasK3roUTtbCKDa0Kc3lBXtAmpYuaHjXnHrBpifJIKJpTdBYhqXiHxGbCJ9VJ5HcHSrwdht6whDoAZ0hQODFx5tXdFe0qkLEq8XKllJwqGSabGqOcNdAWpc2wpmLZa5jYmjhVDhRgH3RXNNWlSlySkukTVzLx+usFIbJKUgCKdTmhd0J9LWacgKWpX+0EtADXSGWs03Mkd8LTbyhSXFWvU3khtzJHjF96S2VKrM6rouLUWwF4oVKDbGvAvk0c7mS1LnJUQANRAAcsAEoGOL484KLJ2XbRNuSJE9aWN5KSfzQo+TmOZ6RtKlKJUSd2W1/GLhZ58yzqKSkKlzkBJTgaMQUFwCoONUs9NkKNO6HHytcuUk0SgszVIFS+Axrv2w0FQBBJtiQACPD749G8+VLQopJUSNgDVrR6x6LAst2i0hJAqSqj7Npy1g1KtjDbQmlOrm3FAMwDgDtBIBrxzhdomTdImqBcJJFGYnDlWm9o2slmJIfEkqIGV6rOcsO+JyyNQ3ttscKSQHCqKwNTnkQd/jDix2m9ZygXr11CTsvOsOOLeEKLTLLHVK1qZgkE4FmAxwUkvXjB9isswDWQpIJeqSC4dhXa58YR+RXQksoCGKkl0uQD7wy4P5RcbFPdJSaqN0kgNqlAIbk1N5itW+wXFOotemKbgqrNkxKq74tOh13kpXXWSlwMqkBIrsA8Iz1g062cWvC8pSnYElttcIZ6N0b1nzkzE4J2DJ4EXZLywmhD1MWKzyTgD6+6EjHydLeKNbOoIJHZSA7kszkpiKzrE1RJSQQWY44UfY4Y84ntkoN2EqOFUpqH3xvKICSWApwwJMCPuTyVvT9mIVeHZJbhG2gJN8Kd2y5Y+t0NrQApJSc4HsMu4EgYQzSGzQXNtIkqAujsKOLdlqGm/HzeNJ1uZaSEdsOBeOQcvqgild8Sz1pWymFDmBQcxARBIBZIKXTRqNSjCmEEWiXSGjkzJZuhlIqmtCk5cjFblzCxBxBz+yLHZrYUqFRs5H4Qj09KuTVHJTYPwMBoZXo6Z0MtbaOQCwcqALmgZVeIoHwxMI598kviSxTk5o4HfVsiIJ6Nz56LBLWASlF8imCS4OW3J84xolZmBdQbqwXNAwBx3Gg34ZQ6acDnUakxl0gmBVmWT/s1UbMqApyx4iKhKIRNlKNUlWRwKduUWHpFaAJdVp1yk3QXe7eDgcxC7RujgtLscVmgJf2UpAGdVHkMM0TtFFhGdPWlMw2fKkwtvJCRl9U5QbMtKUSiqYkdbcuEPUoIIBI9kjjkOa612NrTJSsXUhIcKoboKlksfVYD0hpYTEzgTdmJUJh+s+qEvuYU2Q69Qj+hXrUlRWopoklwG212xiAFTNrk5x6LAst9mKjqpJL03qYAE7GDKNaYneNBb1JAV8qSFgnVRePEqnJzy1CrHEO8LLVbgElNXIYtRh7u8N8YXKtIGHPb/CEQ7LfaenM0S0oRPqXvlEoy88A5evvC6a4OTFm0n01mSbJKYAz5lU3wCyE4rKRR3IAG19kcz0HZxNn3phaVL11naAzJ4qNOUN7TaVz5hmLDPgMkJGCeAcniSc4Ii40wm09JbXPu9ZMSbpcfNyw2WSc4bWHpBbTKCJJdtW+Uyky0bgtQAfc5ObRVZ+khL7ICjhWoGRdIxbZht2QNatMzZhBXMUSMMgnclIonlCpWx2lVUWCb0bn2YoXNSkoXQKQq+HZ7pIFC3LGtIKs8oOVUfgnY2JD7se6B5emz8hkSC5UuYqaSaskOlOO1RcfixCqakXgSatz4fOCvADnE51oeNteoknoAehOVEIPNgmrV74nnIF1rgIp7Iyps2ecAypjkscAc6NiB9Li7VPhjGk2aC9Q2AqBiCXJ63jv2bQND0gkIAFABwDcqcTEBswUWIGJPsmrfWBER2SaGPwOddi1bqehMiepJdJD73+EbSMRTrMp14OXcsns7OwdxbCgaBDZyckkY+z2hn9Ga74aicb2Q733NSlYETZyhIACA2Ws3KhjL3NQGqzVdhi/s0zfsemiPSqrwG0CneYMmp4euML7UrWIf1WM85CkF6LtcwS7omzUpUDqpmLCa5XUqAPMRodJ2izqeVPmIGYCi3MRChLJDZ4xtNZYO31WKLOhHFGbfpGdOIXMmrmKZgVFy2ymFYB/lCYHR1kxKTiAtaQeICmPONJc26a4eUaqLwwOqJrHO6ualS3bAqJJIBBDvjR35QSqaSSTW8kDaykB8sQWP6TwBLnuCkqpEsgFJDGmNPVDBFaAlJajPvj0ETJNTTOMxidG0+aGYeu+A5y+6J1qGQb1tjOjZRKytnCMNhWcH2gVVyjDvLGFhs5SAiuLqG1WzlEtrtXsDDM4cuERKtFwfWPokwMVwGPo0nTNnDDKJdH2YLUb1EJBWs7Ej4kskDaYAmTA8Mpsu4nq86GZsK8kt9UeLwdIFWw2yzlTJnWKZIwAGCU4BIfYM84NmoJNORLtQeFWgHR8rVgpcwgkDIUodmPZL8KvujnvJV4JlIIqSAw94gPTYfVIinpU7uCD9ZXhuqO6PdaSC4vJ2lJN6tE3btONW8YHVOVvamVUjhcrSkBbBYRLJTi3J9+3nGpnscCdwb4kRFLmlje48Aa+6l/HHKN0r3E7qfEgRtBCFTXfUVx1fDWfyiAqUBULUTUk3HFMDr+VKxvMOIuqwNRdHdVxzgVF5Ka9Yp9t3V3dryjPBiRb+4pqh3Q395/CFmkRrvu+2Gt+hFYSaVm6/L4mG8GDJRJSKOwjEtRERWSfqisYmzA8UjgXRm2Ieo7ojQHEZSRyjRbg0goDIZqWyiSXaMsvhEnVxAxeg+LfZBAyZQBxd9wBHHnjHoHVeFLhwB7KjQhxUDYY9Gsng8omvlxhpKl9WgBqgOrepTHwDd8Y6O2ETZ6EqOqFAmmNcIM08kpnzkmhTMUG33v4RpBjsUqU5MQ2ibsiVam8oDm1MELDNFWeqpyqiUxAOCph7Cd9QSdyVRJLclySSS5JxJOJPOIdIaQEi7IuFQQypjKCT1ig5xScE3U/mmkF6OtEuckhBImgEmWrtFKaugsAulSMaGkLJuh4NBdkGsA9K+UGTlJB1immLkQDY6rFIPOJ1tgZ2Z8zrjY9R5RzjvZicUBBuhD0GsaYgsqr4bdkDpCCwdFdjM9KDw74mXOepIAc+02WAaZj4VwERLFTUOSH1myw+koTt3RlkU3TdahBwdm2U8I0CgMSBs4+njMkO9XwzdqbL6h5RL1T/AGuR5Rm7Cam0B2vjvD13cIhlT9V1LQ7nAhstubmJ12bj+krzeNJaQQSyk4pqpVQMxhQs7xr8BIjOHvJ7xnCbSXaHCLAJdCznmT5mkJNKyA49ZwyMRSFaojbENEcoUjY0G+Kis9Lcv9sb9WWiXR8pDlU1VyWkBSyBVnALb4UT+l6OsXcknq/YBWL4wZSlAMr8Vs8aQVYspKOxjeZqfwjSaWCi4DJNC+eRAqeEa2HSKZ6DktOI3e8OfdSCdEObRKASFOtOqrA1GO0ZxjbQutGm1yldWkKUEBKXvEVCQFCmxTh82fOPQtnjXWxcXlMTiReMeg4IjwrKS4LcPLhB1vt6pyiuYbyyBeVmWADnew8IFtSXVkzRhVIw6I5qoxY1C/eIdKAZh33BgeJYc4jJJiVEsmzzmDkmWjkVXid3ZbnBCJjNK1Fai6lKJUdpLk8YcaBWOswDhKqkOzpKaUoa404iApVgWRqgUyeo5codaLsgQm8RrKx3ClG3EROTsZRoO0WRfNcPXrhDMEEmqtmJzG0TA1Pq/bCmwKF6p2wxVMT7xbJm8NXPyjnl7FDyiDmrLEmrU/pd/hm0RLmbVNmWJ2ZjrGHxfjEyQmusoc0jH830+cQzLr4mp2p/ZwGA3RljZqZmWumJPM0x2qLRrNo1c+H+IRsickDbUmrU4boymcDBsagdU0Gj8a/52EDaY6W/I70lCErnKQ61qf5q+ApIlhyCtilRJ2gDMw0ly0uHdqZ78x6wjnWkJC12iYyZilGYuiqrDqPaZ6jA1h+Jdnkjy3WC26N6cdfMlonIkyySE9YLya5XyDVyc6DcIm0vKINaFvjFFVZFJUyklLMajLcDHSNLTQtV5IOsAahjrVYhyxwesNNU1RuNt7K8xA4RoVkQSpDPAqzUUhh2aaVtBFmmEZlCHf3iSQ2dAeEU8iLJpqY6EJ+sSeLADzMV0oZUUgc3LljTo4trQkA9oLB4XCa9wPKLXYldWifPJbqpZunDXW8tLb6k/mxVujy/nCyXUpN0Zmtab3ADbzF16b6YmWY/JJSFSJaUi8UlB644FRZ9U1G18WwgNWwxdRKrYbMSgFhn5mPQPJt1wXaUfzj0HqL3Q/WXLb8eEQTlV4wYzDD18YEmGoECypEnA74lRNISz4qB3G6kju1jGhRhHitg2d6nd/Dxgsww0QL61J+opSd9wXiP0byhwbOCVJpTDEeEDaFSUz5ZDApF5ztcqc8gfKOhaD6HSlgTZhvIVrJlpoADkpT1bBgwpEZfQfvSyc8SW72ByJGw4ExsmaRmY6h0o0miyWZlSpc6WVFKZakBIDgnFIYBLe65cVBqaUnQXymUufZpSkJQWmSioKagJVLLlRSxBIUH2E5CsAjyXtCkTzvjyVv6MFrEtEvXF05AMSrgH8cK44QHYJ1+bdEtw1APZ/GUSwDc6UBhUrKd0TplPj8YNsejSpmJgpeiyXI9d3PviodMtPWiVO6iVNVLQEIKgg3SVLAVVQrgUhgWjJdnRpz6qy526VJsqb9omXBgAE31qOwCgfHtFPPCOcdJdJpmTlrk30S1M4OqVEUvKZRx2O3mUyJ5GNfPvzgkocbovGHU5pTctk+hdJIRNl9eFLkhQKk4kbwDvqU5s0dCVbpM8/Mz0LJ9kFlElsEqZXhHL1WcirUjQguzcIModjQm4l+tUq64OMDSLAqYTdGAvEkgACmspSiAkVFTSogTo3NtUxRkrSpSQ6deipaxVnVXIuC7APQAxnpDpWXcFnkkrQDemKBZK5lezdrMSl2SSWDqIGtehFF3RSXIqsxabRZEtfWJyklgJQUQD+UVdQeIvRVJifXrOJpkRxZRog5N7C9C6WmWaZ1ku6FjsrKQooNNZIUCL2NWOL4gNmdaVzFlSzeUouScSfW6A3q/rxgqQYNUAbWLo6qagLCwHelciRs3R6LLoyxKRJQm8OyDgfa1tu+MxyuU7wynWIDNRq3sgR4n7vCBZxGUN7VJPUXmLFSccxgOTmE8wecUiORKqHbOB1zHUBkDBSU7fVIBnllH1i0UYGOrLawicCWAAAJ5feY6lYukcmRZh1i7t1w5BdTV1QKksRTfHHlLcAOHNTxLwQHJSl3ugJSHdku4SNgcktviTj7geS0aZ0lO0rNSiUi5LluSVKAADupaiwCQwFKs+bxLpXpcizyU2axGiRdVOGBOBKM1El9c8nxhZpJKZVkZNb6pYVleoVXd4cPyEC6L0KVi/NIbJL8Xfd98TxLJndV4BLBo9doX2rqX1pinPIDbuEXvR1hskpAQlYYbbzk5kkZ/wheiYUgAJlgDckU5UjVU0n+i7kmM32QqbQ/TMkmnWjy8GrlxjjPS7TCLValzZYIQyEJJ9oITdCiN4GG4RfLba+rlzFKCGShZdADg3SAzHa0cqSGEPwryGcmzCT5wyagELkjzhnLyjoERERGq5cSzBGFCMEn0lpyfaCOtmqWybuQ1c3ugAkkByalg7sIESI8UmN3ggohVtiM4RMuNFpwAyjAI0pgqzy690RJRB2ipJVMQn3liNJ4MdCslmBloJxuJz+qN8egbrCkJFxRZKBn7o2GPRzKKGtjS3ynsasqJrjhXLY0U1NDWLlbLQShVnu1vJUVEpwCSGCXepUD3xTR8PGDBFjUipgKd2uUHEZwsJdR5cIqKwlCXbPKH/RjRnWTkkhgC9cNWuPLvhBLkjHc7bosPR7SC0Tka9KiuxnA3VA8sDEeW+royHOkdHssoupoq+kKIAF4EEB6Gt7kYjAUPcH5yG849a7VfmFTFQYbT5NVj5xAsj+iP/P5PEYqooSTdk6lqzErZVSP2tsQCaT7Mpq4LSfJdIjV+S/vjyMSS1JA+g7isQ2l+f6KKul9sSmyqSwSpakpYF3AN9WZbsjvjnwAjpOm9GC0yVISgIV2kElVFDI7iCR45Rzy12RctRQtJSpOKSGO1+DVfBotxvFGZA0MZLMDC04QXZZlMcKRYCCVCMBMeBjUEtGGMFoyExqkROVBAdWeA9YCMYgujE02b41SgYg02xrMWSXOca3YIrJL42v3/AGQ96NaBXaCpSVhCZV1SlG87KJwYYgAnuhNZLMFTEJJYKWhJ3BSgCeDPHW9IaOlWW8JcsJlqBdIwvDIvlXCIc/J09K2xorywZVkQWYUZID4sAAAd7R6J7EUiWlySSHJY4q1iKbHblGYmp4EbQtnzz1gKhhdHFIAz7xyEV6ZLYkZgkc+6LVpghK6ocMfaKWIO4Vyxiv6TTr3hUEJV3gjzSe+KLB0IATXfCychlkb/AL4Yksdx2wBaC6z6y+6KIDCBMIUg7vCsObKvVQhMpPWawCnU6zW6lsAcEggZiFE4ABO77oYYp8uXxpE5UFFnCJa7NJtCFsFi4pADtMTioBSnY4tvGMCm4fbV+iP2o3slqlqkqKEJ6y/1kxCkqu3lpulabqgA6gOBWzYQRKTNYHqJbHcs+PW4QjV5RF4A13K6y+aR+1GoUk+2X/FDecGnrD/5dB2MJg3ZTaiNUyVtSzo3fSfvawErMBoAOKyOX+aAekFoSiyTylSioouOUgEJUpKSHvEgMVU3w56uZnZkU2Jm/vKwq6aXhYVvJSgX5YcJUD2nxUowy2F6OagRPZVYgwMYylTHGLijFKYwqAzbVDZ3Rp1pVifXCCGx8rRE1FmFqVLaUpYRLKjVZ1iSlPtBN01LB8HyVzFVcmuMWPTWk7+jdHyXOp162y1pl0f3Vfpb4rSzvgrQM+TyY3QI0ESJG+ME2mO1McRxy9bo7Dpi0JXJlzlrPVLlBV0MCVqALvUnYwjkTYR0NM0r0dZQlCVEC7UE0ReS7gg4sO+ObmjbQydWJJ2klEuF3RQAAFgAANkejdcmY5+Zl9x+K49DkMlq0tMU5uLKFhiWmiUSDTEqTeTu3Qi0zZ5l1K5i73s1nJmkB3GC1FgX74sPSHRYUxKgnEvdKm94XU1IzYZCEU2TKVLUBPClAUAlTUuRWhUhu8wqydOpCFyKH1nAE1Ou3qsGLFYhnS9dJ3eR++KBZPaE+H3QXJS6REM1NBy8omsp1ISWRojXQa1JVMCZgRfllBUVBIAUpI7R7NWL/bDNMv8A9xTw+VK/bhTopKCoiY4QUlyASQEi+4ALk6sMZUvR57U6cA2PVLNeCQd3dC5I8iyTCyy/7RlP/wDJP2xL8nlAD/WMv/iD+1AqpGjv6eea5SV/4gBHjK0dX5y0Hf1Y+2GZNV+WSpko/tGW/wCXP21wzhF06lpFjU1sRO10aqZqlntY3ScBt3iGybPo0f7W0/qxTxiG22LRsyWpBmz2UP6PMVBcE57oK/NBf5s5SqNDG17DfGLsUCYjAjxMeyggG6rQVS5STUISpI3BS1KbxPfAl3bBS0agbYIFGUEJmWmJUCsRy4Ik5xgk0iWT3xddGJWLPLu2zqgQdU2nqwNYg6gWGrWu2KnZ5fr4RYLDKsplp6ycUHNIkzF1fG8gVwERltBksBCisH+fo/4v/PHoiVY7A/0sz9Uv4x6G7HPSLNYOkUq1EoLpV2kAlLBh2QUnLJxgd0A22dY0TCldnnX8SUT0JSSXdklBar0fKOrL0enHrpe8sjziCbYEE/TSCd4lk98BRof91PZwq3BF9VwEJegJCiBkCQGJ+MAzZxKwlqjKrl2yjvo0VNJp1JAOISg/4aRBaNBzHBKZSqVJkyi3MpjKyvdM4itRu4F+B8YIsszVxf02Edn/AJGmfUP+7R+zGszQa3B6tBb/ANKWT4phdh7pHLdC2sJmoKxQqq7ChoxJwfDc8NZfS+xt/MJg/wB8j4y46HK0MCHVJQ/5JDjuTjuivdKtIyZXzabOiZc7YSEoKiaBAUEkgBwSQMmgJUxJSUivHphY/wCor/Wo/dx7/S6xf1FX65B//ONFdJpeH8mj9eru+hjZHSST/Zp5T1N4yYZq2KvubDpXY/6iv9en9iMDpDYlKH/cpgLjCenF/wASJEdJJP8AZp/XH9zG/wDpKin+rU85p2/kecZoPycZmAAtsp3RCTB+lUtOmC7d+cVq+7rHVdhhhygLGKGMGNpaLxA2kDvLRiZBOjEvOlj66fAvGMMrfIKCtGJQbpbcW7qeUAEw+6QkGZOUEs9wNvLFy+bQhZ4KdjUSIgiTjA6U4evWEE2esYKGUsM5h1YdJWNCUibZ50xQAcpmISH3AoducI588C6cQcfCvKJVpBD+vOFUbyLyTSwPVaa0e/8AM5369P7MeiusPTx6D1OfsLghIrdHdEksDJI7hEReMoJxEA6uqJRLDu3hGhlDlGyHeNBSMajHVpjJlsaP3x4B4yiXrARkCiaZQUJHM/A4xe7JpKZJs8qZLQlaxLl0mBShVIBLJUkni8URWHcIu9i01Ms8hExKELUEIF2YCUlwlNQFA4b4WXgDPK6YWz+rWX9VN7/p4x/plbDhZrN+pnfvoz/2lz87HY/0Jg8esMeP4S5n9Rsn/U/ajdV7IVX9fz7kyOl9tIcWSzFsD1M399Hl9L7ccbJZv1Mz4zYhP4T5v9SsvfN/aiOZ+E2YcbBZP+of8UbrfhGv+/z7lC6RrWq0zVLQlClqvFKQQAVMqgJJGO2FK041iwdL9K/KZyZnVS5RKAkplghJuksrWUS7FvzRFeXgYYJPpFDTFDCr99fjBOgf5zLP1s2xY4wJaVlSySXJJfnBvR629TaJcy4ldxT3VPdVqkMWL5xvASx9KZhKLxxUUBmA7KVPQcUxViItHTLSPXdUsS0y7wKrqXYdlOZ2pVFXXwgx0NImljygixwPKLvwMFWBiYL0BbJ7Ylgnn5QBMnkHEgY0Jxg+2zKpHH4Qtmo1uUNHROf8jAnP7avH7Y9Az8e+PRhBmpmjaSir+uMa0z74ykNjhETqJlAfftiJgMeX3Rm/4xkZUg2ZI0SWjdB3uc6Rif8ADyjKZlOGHpowuSRA+EXG0BXyOWUB1CVLOF73HLbg5fdFKTMjpfR+QDLk/kk4fiAQnI9UZ5KYRO9wjddOcaLlzfdOOw4x082cKqzsI1MlDjVSYPcFI5gbPPbsH9GMizz66lOEdTlyEZox3et/dEsqyoJ+jptdo3f5NSZw3T9/rBfTdN3Dc5r8OUKFisdI/C5otMtdmmJFFImINc0kKH94nlHOVGHi7QGarNXg/QlnUuakIS6mJbgIBYRa/wAG0gKtS1HBEpR5lSU+Rgsy2RdJkkGSk4iSlxsJUskeUJZqBD3pmR8rUBQBKANzpvN4wjmgxkMzMgUOxoL0eanh8YDk4HfB9hxp6qIL0ZbJLZinh5mFc86x2U8oa2xNRw+MJ7Sdc90GOicv5GEjdHo8lJ2x6DYtDOZPFCEgNxqeZpHkTx7iTj737URzcIwmIo6WiRU8YXR3n7YwFj164REcTGyYwvgmVh6MRmMn4Rqe3BAZekdO6NqaVJ29Un+6I5gcOX2x0zo19FK/IDyETn7gsfy51S+B2H4ZRHfDhh6+ESI7SfWUboxPrMQm3YEYSraPtgiUvcfj4RpJiT740vcyKr+F6yBVhSsYy5ye5aVp87scdux3H8Jn/hdo4yv/ALURw5GBi0HgL2amL9+DGUblqX+TQP8AnUf8PfFDHxi//g1+gtH5VHkY036TR2IulCnts87FAfooSPhCqbDbpZ/PZ344/uphVNwh1oLMSsILsh1oFl4cvjBFlxPLzggQTa8Rw+MJ7UNcw3tmI4fGFNp7R4DzMZaEl/I0j0YMegWA/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8" name="Picture 14" descr="http://apocalipsis18-4.com/anteeljuici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4549688"/>
            <a:ext cx="291465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11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p:cTn id="7" dur="1000" fill="hold"/>
                                        <p:tgtEl>
                                          <p:spTgt spid="1032"/>
                                        </p:tgtEl>
                                        <p:attrNameLst>
                                          <p:attrName>ppt_w</p:attrName>
                                        </p:attrNameLst>
                                      </p:cBhvr>
                                      <p:tavLst>
                                        <p:tav tm="0">
                                          <p:val>
                                            <p:fltVal val="0"/>
                                          </p:val>
                                        </p:tav>
                                        <p:tav tm="100000">
                                          <p:val>
                                            <p:strVal val="#ppt_w"/>
                                          </p:val>
                                        </p:tav>
                                      </p:tavLst>
                                    </p:anim>
                                    <p:anim calcmode="lin" valueType="num">
                                      <p:cBhvr>
                                        <p:cTn id="8" dur="1000" fill="hold"/>
                                        <p:tgtEl>
                                          <p:spTgt spid="1032"/>
                                        </p:tgtEl>
                                        <p:attrNameLst>
                                          <p:attrName>ppt_h</p:attrName>
                                        </p:attrNameLst>
                                      </p:cBhvr>
                                      <p:tavLst>
                                        <p:tav tm="0">
                                          <p:val>
                                            <p:fltVal val="0"/>
                                          </p:val>
                                        </p:tav>
                                        <p:tav tm="100000">
                                          <p:val>
                                            <p:strVal val="#ppt_h"/>
                                          </p:val>
                                        </p:tav>
                                      </p:tavLst>
                                    </p:anim>
                                    <p:anim calcmode="lin" valueType="num">
                                      <p:cBhvr>
                                        <p:cTn id="9" dur="1000" fill="hold"/>
                                        <p:tgtEl>
                                          <p:spTgt spid="1032"/>
                                        </p:tgtEl>
                                        <p:attrNameLst>
                                          <p:attrName>style.rotation</p:attrName>
                                        </p:attrNameLst>
                                      </p:cBhvr>
                                      <p:tavLst>
                                        <p:tav tm="0">
                                          <p:val>
                                            <p:fltVal val="90"/>
                                          </p:val>
                                        </p:tav>
                                        <p:tav tm="100000">
                                          <p:val>
                                            <p:fltVal val="0"/>
                                          </p:val>
                                        </p:tav>
                                      </p:tavLst>
                                    </p:anim>
                                    <p:animEffect transition="in" filter="fade">
                                      <p:cBhvr>
                                        <p:cTn id="10" dur="1000"/>
                                        <p:tgtEl>
                                          <p:spTgt spid="1032"/>
                                        </p:tgtEl>
                                      </p:cBhvr>
                                    </p:animEffect>
                                  </p:childTnLst>
                                </p:cTn>
                              </p:par>
                              <p:par>
                                <p:cTn id="11" presetID="31" presetClass="entr" presetSubtype="0" fill="hold" nodeType="withEffect">
                                  <p:stCondLst>
                                    <p:cond delay="0"/>
                                  </p:stCondLst>
                                  <p:childTnLst>
                                    <p:set>
                                      <p:cBhvr>
                                        <p:cTn id="12" dur="1" fill="hold">
                                          <p:stCondLst>
                                            <p:cond delay="0"/>
                                          </p:stCondLst>
                                        </p:cTn>
                                        <p:tgtEl>
                                          <p:spTgt spid="1034"/>
                                        </p:tgtEl>
                                        <p:attrNameLst>
                                          <p:attrName>style.visibility</p:attrName>
                                        </p:attrNameLst>
                                      </p:cBhvr>
                                      <p:to>
                                        <p:strVal val="visible"/>
                                      </p:to>
                                    </p:set>
                                    <p:anim calcmode="lin" valueType="num">
                                      <p:cBhvr>
                                        <p:cTn id="13" dur="1000" fill="hold"/>
                                        <p:tgtEl>
                                          <p:spTgt spid="1034"/>
                                        </p:tgtEl>
                                        <p:attrNameLst>
                                          <p:attrName>ppt_w</p:attrName>
                                        </p:attrNameLst>
                                      </p:cBhvr>
                                      <p:tavLst>
                                        <p:tav tm="0">
                                          <p:val>
                                            <p:fltVal val="0"/>
                                          </p:val>
                                        </p:tav>
                                        <p:tav tm="100000">
                                          <p:val>
                                            <p:strVal val="#ppt_w"/>
                                          </p:val>
                                        </p:tav>
                                      </p:tavLst>
                                    </p:anim>
                                    <p:anim calcmode="lin" valueType="num">
                                      <p:cBhvr>
                                        <p:cTn id="14" dur="1000" fill="hold"/>
                                        <p:tgtEl>
                                          <p:spTgt spid="1034"/>
                                        </p:tgtEl>
                                        <p:attrNameLst>
                                          <p:attrName>ppt_h</p:attrName>
                                        </p:attrNameLst>
                                      </p:cBhvr>
                                      <p:tavLst>
                                        <p:tav tm="0">
                                          <p:val>
                                            <p:fltVal val="0"/>
                                          </p:val>
                                        </p:tav>
                                        <p:tav tm="100000">
                                          <p:val>
                                            <p:strVal val="#ppt_h"/>
                                          </p:val>
                                        </p:tav>
                                      </p:tavLst>
                                    </p:anim>
                                    <p:anim calcmode="lin" valueType="num">
                                      <p:cBhvr>
                                        <p:cTn id="15" dur="1000" fill="hold"/>
                                        <p:tgtEl>
                                          <p:spTgt spid="1034"/>
                                        </p:tgtEl>
                                        <p:attrNameLst>
                                          <p:attrName>style.rotation</p:attrName>
                                        </p:attrNameLst>
                                      </p:cBhvr>
                                      <p:tavLst>
                                        <p:tav tm="0">
                                          <p:val>
                                            <p:fltVal val="90"/>
                                          </p:val>
                                        </p:tav>
                                        <p:tav tm="100000">
                                          <p:val>
                                            <p:fltVal val="0"/>
                                          </p:val>
                                        </p:tav>
                                      </p:tavLst>
                                    </p:anim>
                                    <p:animEffect transition="in" filter="fade">
                                      <p:cBhvr>
                                        <p:cTn id="16" dur="1000"/>
                                        <p:tgtEl>
                                          <p:spTgt spid="1034"/>
                                        </p:tgtEl>
                                      </p:cBhvr>
                                    </p:animEffect>
                                  </p:childTnLst>
                                </p:cTn>
                              </p:par>
                              <p:par>
                                <p:cTn id="17" presetID="31" presetClass="entr" presetSubtype="0" fill="hold" nodeType="withEffect">
                                  <p:stCondLst>
                                    <p:cond delay="0"/>
                                  </p:stCondLst>
                                  <p:childTnLst>
                                    <p:set>
                                      <p:cBhvr>
                                        <p:cTn id="18" dur="1" fill="hold">
                                          <p:stCondLst>
                                            <p:cond delay="0"/>
                                          </p:stCondLst>
                                        </p:cTn>
                                        <p:tgtEl>
                                          <p:spTgt spid="1038"/>
                                        </p:tgtEl>
                                        <p:attrNameLst>
                                          <p:attrName>style.visibility</p:attrName>
                                        </p:attrNameLst>
                                      </p:cBhvr>
                                      <p:to>
                                        <p:strVal val="visible"/>
                                      </p:to>
                                    </p:set>
                                    <p:anim calcmode="lin" valueType="num">
                                      <p:cBhvr>
                                        <p:cTn id="19" dur="1000" fill="hold"/>
                                        <p:tgtEl>
                                          <p:spTgt spid="1038"/>
                                        </p:tgtEl>
                                        <p:attrNameLst>
                                          <p:attrName>ppt_w</p:attrName>
                                        </p:attrNameLst>
                                      </p:cBhvr>
                                      <p:tavLst>
                                        <p:tav tm="0">
                                          <p:val>
                                            <p:fltVal val="0"/>
                                          </p:val>
                                        </p:tav>
                                        <p:tav tm="100000">
                                          <p:val>
                                            <p:strVal val="#ppt_w"/>
                                          </p:val>
                                        </p:tav>
                                      </p:tavLst>
                                    </p:anim>
                                    <p:anim calcmode="lin" valueType="num">
                                      <p:cBhvr>
                                        <p:cTn id="20" dur="1000" fill="hold"/>
                                        <p:tgtEl>
                                          <p:spTgt spid="1038"/>
                                        </p:tgtEl>
                                        <p:attrNameLst>
                                          <p:attrName>ppt_h</p:attrName>
                                        </p:attrNameLst>
                                      </p:cBhvr>
                                      <p:tavLst>
                                        <p:tav tm="0">
                                          <p:val>
                                            <p:fltVal val="0"/>
                                          </p:val>
                                        </p:tav>
                                        <p:tav tm="100000">
                                          <p:val>
                                            <p:strVal val="#ppt_h"/>
                                          </p:val>
                                        </p:tav>
                                      </p:tavLst>
                                    </p:anim>
                                    <p:anim calcmode="lin" valueType="num">
                                      <p:cBhvr>
                                        <p:cTn id="21" dur="1000" fill="hold"/>
                                        <p:tgtEl>
                                          <p:spTgt spid="1038"/>
                                        </p:tgtEl>
                                        <p:attrNameLst>
                                          <p:attrName>style.rotation</p:attrName>
                                        </p:attrNameLst>
                                      </p:cBhvr>
                                      <p:tavLst>
                                        <p:tav tm="0">
                                          <p:val>
                                            <p:fltVal val="90"/>
                                          </p:val>
                                        </p:tav>
                                        <p:tav tm="100000">
                                          <p:val>
                                            <p:fltVal val="0"/>
                                          </p:val>
                                        </p:tav>
                                      </p:tavLst>
                                    </p:anim>
                                    <p:animEffect transition="in" filter="fade">
                                      <p:cBhvr>
                                        <p:cTn id="22" dur="1000"/>
                                        <p:tgtEl>
                                          <p:spTgt spid="1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01217" y="0"/>
            <a:ext cx="8136904" cy="1944216"/>
          </a:xfrm>
          <a:solidFill>
            <a:schemeClr val="accent5">
              <a:lumMod val="20000"/>
              <a:lumOff val="80000"/>
            </a:schemeClr>
          </a:solidFill>
        </p:spPr>
        <p:txBody>
          <a:bodyPr>
            <a:noAutofit/>
          </a:bodyPr>
          <a:lstStyle/>
          <a:p>
            <a:pPr marL="114300" indent="0" algn="ctr">
              <a:buNone/>
            </a:pPr>
            <a:r>
              <a:rPr lang="es-CO" sz="2400" dirty="0"/>
              <a:t>En el tiempo de </a:t>
            </a:r>
            <a:r>
              <a:rPr lang="es-CO" sz="2400" dirty="0" smtClean="0"/>
              <a:t>David se diseñó </a:t>
            </a:r>
            <a:r>
              <a:rPr lang="es-CO" sz="2400" dirty="0"/>
              <a:t>un nuevo Tabernáculo en el cual la alabanza y la adoración permanecerían las 24 horas, los 7 días a la </a:t>
            </a:r>
            <a:r>
              <a:rPr lang="es-CO" sz="2400" dirty="0" smtClean="0"/>
              <a:t>semana</a:t>
            </a:r>
            <a:r>
              <a:rPr lang="es-CO" sz="2400" dirty="0"/>
              <a:t> </a:t>
            </a:r>
            <a:r>
              <a:rPr lang="es-CO" sz="2400" dirty="0" smtClean="0"/>
              <a:t>como en el anterior, solo que este sería fijo.</a:t>
            </a:r>
          </a:p>
          <a:p>
            <a:pPr marL="114300" indent="0" algn="ctr">
              <a:buNone/>
            </a:pPr>
            <a:r>
              <a:rPr lang="es-CO" sz="2400" dirty="0" smtClean="0"/>
              <a:t> </a:t>
            </a:r>
            <a:r>
              <a:rPr lang="es-CO" sz="2400" b="1" dirty="0" smtClean="0">
                <a:solidFill>
                  <a:srgbClr val="FF0000"/>
                </a:solidFill>
              </a:rPr>
              <a:t>(Lea 1Crónicas </a:t>
            </a:r>
            <a:r>
              <a:rPr lang="es-CO" sz="2400" b="1" dirty="0">
                <a:solidFill>
                  <a:srgbClr val="FF0000"/>
                </a:solidFill>
              </a:rPr>
              <a:t>15: </a:t>
            </a:r>
            <a:r>
              <a:rPr lang="es-CO" sz="2400" b="1" dirty="0" smtClean="0">
                <a:solidFill>
                  <a:srgbClr val="FF0000"/>
                </a:solidFill>
              </a:rPr>
              <a:t>1, 16</a:t>
            </a:r>
            <a:r>
              <a:rPr lang="es-CO" sz="2400" b="1" dirty="0">
                <a:solidFill>
                  <a:srgbClr val="FF0000"/>
                </a:solidFill>
              </a:rPr>
              <a:t>, 25)</a:t>
            </a:r>
            <a:r>
              <a:rPr lang="es-CO" sz="2400" dirty="0"/>
              <a:t>.  junto a </a:t>
            </a:r>
            <a:r>
              <a:rPr lang="es-CO" sz="2400" dirty="0" smtClean="0"/>
              <a:t>Jerusalén</a:t>
            </a:r>
            <a:endParaRPr lang="es-CO" sz="2400" dirty="0"/>
          </a:p>
        </p:txBody>
      </p:sp>
      <p:pic>
        <p:nvPicPr>
          <p:cNvPr id="5126" name="Picture 6" descr="http://1.bp.blogspot.com/_HdPDwIHQJxI/THAGxavVO5I/AAAAAAAAAAs/ZlJr6kI_U3E/s320/davi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204864"/>
            <a:ext cx="4580723" cy="41908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2170381"/>
            <a:ext cx="3096344" cy="4832092"/>
          </a:xfrm>
          <a:prstGeom prst="rect">
            <a:avLst/>
          </a:prstGeom>
        </p:spPr>
        <p:txBody>
          <a:bodyPr wrap="square">
            <a:spAutoFit/>
          </a:bodyPr>
          <a:lstStyle/>
          <a:p>
            <a:pPr algn="ctr"/>
            <a:r>
              <a:rPr lang="es-CO" sz="2800" dirty="0" smtClean="0"/>
              <a:t>El arca fue trasladada desde </a:t>
            </a:r>
            <a:r>
              <a:rPr lang="es-CO" sz="2800" dirty="0"/>
              <a:t>la casa de Obed-edom a </a:t>
            </a:r>
            <a:r>
              <a:rPr lang="es-CO" sz="2800" dirty="0" smtClean="0"/>
              <a:t>Jerusalén donde permaneció durante unos 40 años. Los demás muebles del Santuario permanecieron en Gabaón.</a:t>
            </a:r>
            <a:endParaRPr lang="es-CO" sz="2800" dirty="0"/>
          </a:p>
        </p:txBody>
      </p:sp>
    </p:spTree>
    <p:extLst>
      <p:ext uri="{BB962C8B-B14F-4D97-AF65-F5344CB8AC3E}">
        <p14:creationId xmlns:p14="http://schemas.microsoft.com/office/powerpoint/2010/main" val="393807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1000"/>
                                        <p:tgtEl>
                                          <p:spTgt spid="5126"/>
                                        </p:tgtEl>
                                      </p:cBhvr>
                                    </p:animEffect>
                                    <p:anim calcmode="lin" valueType="num">
                                      <p:cBhvr>
                                        <p:cTn id="8" dur="1000" fill="hold"/>
                                        <p:tgtEl>
                                          <p:spTgt spid="5126"/>
                                        </p:tgtEl>
                                        <p:attrNameLst>
                                          <p:attrName>ppt_x</p:attrName>
                                        </p:attrNameLst>
                                      </p:cBhvr>
                                      <p:tavLst>
                                        <p:tav tm="0">
                                          <p:val>
                                            <p:strVal val="#ppt_x"/>
                                          </p:val>
                                        </p:tav>
                                        <p:tav tm="100000">
                                          <p:val>
                                            <p:strVal val="#ppt_x"/>
                                          </p:val>
                                        </p:tav>
                                      </p:tavLst>
                                    </p:anim>
                                    <p:anim calcmode="lin" valueType="num">
                                      <p:cBhvr>
                                        <p:cTn id="9" dur="1000" fill="hold"/>
                                        <p:tgtEl>
                                          <p:spTgt spid="51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7715200" cy="1584176"/>
          </a:xfrm>
        </p:spPr>
        <p:txBody>
          <a:bodyPr>
            <a:normAutofit lnSpcReduction="10000"/>
          </a:bodyPr>
          <a:lstStyle/>
          <a:p>
            <a:pPr marL="114300" indent="0" algn="ctr">
              <a:buNone/>
            </a:pPr>
            <a:r>
              <a:rPr lang="es-CO" dirty="0" smtClean="0"/>
              <a:t>Fue en </a:t>
            </a:r>
            <a:r>
              <a:rPr lang="es-CO" dirty="0"/>
              <a:t>el reinado de Salomón, </a:t>
            </a:r>
            <a:r>
              <a:rPr lang="es-CO" dirty="0" smtClean="0"/>
              <a:t>que finalmente </a:t>
            </a:r>
            <a:r>
              <a:rPr lang="es-CO" dirty="0"/>
              <a:t>se construye el primer templo que viene a sustituir por primera vez el </a:t>
            </a:r>
            <a:r>
              <a:rPr lang="es-CO" dirty="0" smtClean="0"/>
              <a:t>Tabernáculo </a:t>
            </a:r>
            <a:r>
              <a:rPr lang="es-CO" dirty="0"/>
              <a:t>del desierto y el </a:t>
            </a:r>
            <a:r>
              <a:rPr lang="es-CO" dirty="0" smtClean="0"/>
              <a:t>Tabernáculo </a:t>
            </a:r>
            <a:r>
              <a:rPr lang="es-CO" dirty="0"/>
              <a:t>de David, pero la función viene a ser la </a:t>
            </a:r>
            <a:r>
              <a:rPr lang="es-CO" dirty="0" smtClean="0"/>
              <a:t>misma. </a:t>
            </a:r>
            <a:r>
              <a:rPr lang="es-CO" sz="2000" b="1" dirty="0">
                <a:solidFill>
                  <a:srgbClr val="FF0000"/>
                </a:solidFill>
              </a:rPr>
              <a:t>(2 Cron. </a:t>
            </a:r>
            <a:r>
              <a:rPr lang="es-CO" sz="2000" b="1" dirty="0" smtClean="0">
                <a:solidFill>
                  <a:srgbClr val="FF0000"/>
                </a:solidFill>
              </a:rPr>
              <a:t>5:2-9).</a:t>
            </a:r>
            <a:r>
              <a:rPr lang="es-CO" sz="2000" dirty="0" smtClean="0"/>
              <a:t> Este  pasaje da a entender que  trajeron n los demás muebles sagrados de Gabaón.</a:t>
            </a:r>
            <a:endParaRPr lang="es-CO" sz="2000" dirty="0"/>
          </a:p>
          <a:p>
            <a:pPr marL="114300" indent="0" algn="ctr">
              <a:buNone/>
            </a:pPr>
            <a:endParaRPr lang="es-CO" dirty="0"/>
          </a:p>
          <a:p>
            <a:endParaRPr lang="es-CO" dirty="0"/>
          </a:p>
        </p:txBody>
      </p:sp>
      <p:pic>
        <p:nvPicPr>
          <p:cNvPr id="5" name="Picture 4" descr="http://1.bp.blogspot.com/-UrAaqKK4KtE/UX6SIGXKXZI/AAAAAAAAIfk/huy-QRufStM/s1600/temp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348880"/>
            <a:ext cx="8064896"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932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620000" cy="5996136"/>
          </a:xfrm>
          <a:solidFill>
            <a:schemeClr val="accent2">
              <a:lumMod val="60000"/>
              <a:lumOff val="40000"/>
            </a:schemeClr>
          </a:solidFill>
        </p:spPr>
        <p:txBody>
          <a:bodyPr>
            <a:noAutofit/>
          </a:bodyPr>
          <a:lstStyle/>
          <a:p>
            <a:pPr marL="114300" indent="0" algn="ctr">
              <a:buNone/>
            </a:pPr>
            <a:r>
              <a:rPr lang="es-CO" sz="2800" b="1" dirty="0" smtClean="0"/>
              <a:t>La consagración del Tabernáculo la tenemos en </a:t>
            </a:r>
            <a:r>
              <a:rPr lang="es-CO" sz="2800" b="1" dirty="0" smtClean="0">
                <a:solidFill>
                  <a:srgbClr val="FF0000"/>
                </a:solidFill>
              </a:rPr>
              <a:t>(2 </a:t>
            </a:r>
            <a:r>
              <a:rPr lang="es-CO" sz="2800" b="1" dirty="0">
                <a:solidFill>
                  <a:srgbClr val="FF0000"/>
                </a:solidFill>
              </a:rPr>
              <a:t>Crónicas </a:t>
            </a:r>
            <a:r>
              <a:rPr lang="es-CO" sz="2800" b="1" dirty="0" smtClean="0">
                <a:solidFill>
                  <a:srgbClr val="FF0000"/>
                </a:solidFill>
              </a:rPr>
              <a:t>5: y en el verso 14)  </a:t>
            </a:r>
            <a:r>
              <a:rPr lang="es-CO" sz="2800" b="1" dirty="0" smtClean="0"/>
              <a:t>dice. </a:t>
            </a:r>
            <a:r>
              <a:rPr lang="es-CO" sz="2800" b="1" baseline="30000" dirty="0" smtClean="0"/>
              <a:t>«</a:t>
            </a:r>
            <a:r>
              <a:rPr lang="es-CO" sz="2800" b="1" i="1" dirty="0" smtClean="0"/>
              <a:t>Y </a:t>
            </a:r>
            <a:r>
              <a:rPr lang="es-CO" sz="2800" b="1" i="1" dirty="0"/>
              <a:t>no podían los sacerdotes estar allí para ministrar, por causa de la nube; porque la gloria de Jehová había llenado la casa de </a:t>
            </a:r>
            <a:r>
              <a:rPr lang="es-CO" sz="2800" b="1" i="1" dirty="0" smtClean="0"/>
              <a:t>Dios</a:t>
            </a:r>
            <a:r>
              <a:rPr lang="es-CO" sz="2800" b="1" dirty="0" smtClean="0"/>
              <a:t>».</a:t>
            </a:r>
          </a:p>
          <a:p>
            <a:pPr marL="114300" indent="0" algn="ctr">
              <a:buNone/>
            </a:pPr>
            <a:endParaRPr lang="es-CO" sz="2800" b="1" dirty="0"/>
          </a:p>
          <a:p>
            <a:pPr marL="114300" indent="0" algn="ctr">
              <a:buNone/>
            </a:pPr>
            <a:r>
              <a:rPr lang="es-CO" sz="2800" b="1" dirty="0" smtClean="0"/>
              <a:t>Con relación a la inauguración del Tabernáculo construido por Moisés dice: «</a:t>
            </a:r>
            <a:r>
              <a:rPr lang="es-CO" sz="2800" b="1" i="1" dirty="0" smtClean="0"/>
              <a:t>Entonces </a:t>
            </a:r>
            <a:r>
              <a:rPr lang="es-CO" sz="2800" b="1" i="1" dirty="0"/>
              <a:t>una nube cubrió el tabernáculo de reunión, y la gloria de Jehová llenó el </a:t>
            </a:r>
            <a:r>
              <a:rPr lang="es-CO" sz="2800" b="1" i="1" dirty="0" smtClean="0"/>
              <a:t>tabernáculo.</a:t>
            </a:r>
            <a:r>
              <a:rPr lang="es-CO" sz="2800" b="1" i="1" baseline="30000" dirty="0"/>
              <a:t> </a:t>
            </a:r>
            <a:r>
              <a:rPr lang="es-CO" sz="2800" b="1" i="1" dirty="0" smtClean="0"/>
              <a:t>Y </a:t>
            </a:r>
            <a:r>
              <a:rPr lang="es-CO" sz="2800" b="1" i="1" dirty="0"/>
              <a:t>no podía Moisés entrar en el tabernáculo de reunión, porque la nube estaba sobre él, y la gloria de Jehová lo </a:t>
            </a:r>
            <a:r>
              <a:rPr lang="es-CO" sz="2800" b="1" i="1" dirty="0" smtClean="0"/>
              <a:t>llenaba»</a:t>
            </a:r>
            <a:r>
              <a:rPr lang="es-CO" sz="2800" dirty="0" smtClean="0"/>
              <a:t> </a:t>
            </a:r>
            <a:r>
              <a:rPr lang="es-CO" sz="2800" b="1" dirty="0" smtClean="0">
                <a:solidFill>
                  <a:srgbClr val="FF0000"/>
                </a:solidFill>
              </a:rPr>
              <a:t>(Exo 40:34,35)</a:t>
            </a:r>
            <a:r>
              <a:rPr lang="es-CO" sz="2800" dirty="0" smtClean="0"/>
              <a:t>.</a:t>
            </a:r>
            <a:endParaRPr lang="es-CO" sz="2800" dirty="0"/>
          </a:p>
        </p:txBody>
      </p:sp>
    </p:spTree>
    <p:extLst>
      <p:ext uri="{BB962C8B-B14F-4D97-AF65-F5344CB8AC3E}">
        <p14:creationId xmlns:p14="http://schemas.microsoft.com/office/powerpoint/2010/main" val="11935618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330824" cy="4176464"/>
          </a:xfrm>
        </p:spPr>
        <p:txBody>
          <a:bodyPr>
            <a:normAutofit lnSpcReduction="10000"/>
          </a:bodyPr>
          <a:lstStyle/>
          <a:p>
            <a:pPr marL="114300" indent="0" algn="ctr">
              <a:buNone/>
            </a:pPr>
            <a:r>
              <a:rPr lang="es-CO" sz="4000" dirty="0" smtClean="0">
                <a:solidFill>
                  <a:srgbClr val="FF0000"/>
                </a:solidFill>
              </a:rPr>
              <a:t>Lev.9:24</a:t>
            </a:r>
            <a:r>
              <a:rPr lang="es-CO" sz="4000" dirty="0" smtClean="0"/>
              <a:t>.</a:t>
            </a:r>
            <a:r>
              <a:rPr lang="es-CO" sz="4000" dirty="0"/>
              <a:t> Y salió fuego de delante de Jehová, y consumió el holocausto con las grosuras sobre el </a:t>
            </a:r>
            <a:r>
              <a:rPr lang="es-CO" sz="4000" dirty="0" smtClean="0"/>
              <a:t>altar…; </a:t>
            </a:r>
            <a:endParaRPr lang="es-CO" sz="4000" dirty="0"/>
          </a:p>
        </p:txBody>
      </p:sp>
      <p:sp>
        <p:nvSpPr>
          <p:cNvPr id="4" name="AutoShape 2" descr="data:image/jpeg;base64,/9j/4AAQSkZJRgABAQAAAQABAAD/2wCEAAkGBxQTEhUUExQWFhQXFxoXFxcYFxcUFxgXFRcYFhgVFxoYHSggHBolHBcXITEiJSkrLi4uFx8zODMsNygtLisBCgoKDg0OGhAQGywkICQsLCwsLCwsLCwsLCwsLCwsLCwsLCwsLCwsLCwsLCwsLCwsLCwsLCwsLCwsLCwsLCwsN//AABEIAMIBAwMBIgACEQEDEQH/xAAbAAACAwEBAQAAAAAAAAAAAAAEBQADBgIBB//EADoQAAEDAgQEBAQEBgICAwAAAAEAAhEDIQQSMUEFUWFxEyKBkQYyobEUQlLRI3KCweHwYvEVskOiwv/EABkBAAMBAQEAAAAAAAAAAAAAAAIDBAEABf/EACcRAAMAAgICAgICAwEBAAAAAAABAgMREiExQQQTIlEygUJhcZEU/9oADAMBAAIRAxEAPwD5EArWhchqvpsTNDJLaYVgaumMVzWIaZVEndBibYUIPDN6JnhR0UuSy3HIdQFkXSYqqLUzwlCVFd6KF0jxtMxPRVuYndPh5y6ILE4aElZNvoycmxNVHNLMSxO67AgKzVRjsNrYmdTVFRpTOuwoF9IqyMmybJjAKjENVoSmYoFC4gxtdOdb8MkrHoT1Kd1S8FHPZ7oas0+q7ZPUgpAVTyrasIdwW7E0e5lC5cwot2Ad5yvM5Xi8lds47zle+IVVK9AW7OLBUPNd+O7mfcqhdSu2cGUqzzoXe5VvjvH5ne5Q9GtAsiKRnuqYaZjRa3EPj5j7le/iH/qd7lQBeQj0DotGKqfqd7leLjKos0cVNCupBXU8Orm0FM6RZMM4Yr6YXTKSuDEFNFWOWW0HJlhqiX0mo/D2UOQuhdDSg4prg6l0mo9UdQqKO0Mc7NhguIANg3CG4nhJGdhzN+3dJaeIMK/C8QcwyD+ym4NPaJ/pcvaF2IQFRy1VTB08Tem4Mq7jY9uSz+OwT6ZIe0yn47XsfN769iqq8oV5KYPYChqlJVS9G0gB8oOsEzqU0LUpJ8PsnudiurQESDZC1sOZsU3dSCoNMzZPJKx+hS/DW5lA+EJutA3Dm5+iWYtsGY9FyZPUAIpXhcVKcGCj6dMiLCdQrKtMuEuZC3Yv6xXksq0dQHmiLFcYjDibET3XbBcddAii9cIXiIWdBerwKALjS/DMko9kBD4alF4V+qfjekc5ZcHBQNVMLpiZzM4lsKLyFFvJGaGbaZVmRWtpLvwl5TyHtTCKMi6a1XikuhSWfYMUHLAjKCrY1Wsak09jp6CmOV7KiGYF2ClNDEwxlaygq2QsqSg0FrYbQxJaZBhanAcRp4hvh1QJ0DrSsTKuw9XKbILjYGTErX+xxxv4edTJcy7eiz1RnNfQOB8Va9uR/YTuOSo4/wDD2YZqYFttD/lLjM5eqJ5zcXwyef2YB7FQ5ibVsI5sghCupqtXvwPcexa+kqH0k1fRVD6aZORgVC9i91AHchB4jAzqJTc01U+mTumKia8G/AoGHAbsY05hW02hwIdY7SjnYSyoOHTVUtCvqaFT+HEExHZD4vB+WRqNR1WgfhZFjBQuKbl1FiLkfdaqEVj0ZfEG/JVphXwocZahK1BzTcJiZLUsrAV1EBcMCOwvDXOErm9GxLb6L6TxCjSFPwpavaeGOaF3NjuP7O/DJXQopozD2XjsP0RRkkOsLFvhdVEeaA5KJn2T+xf1v9DdtJdeEjG011kXk8z2FAGKS6bSReRTwys5h8CgUl0GK4UzyUyFC6DUlcKLvIV54ZWbCSIF7C9a0rtqw0rhQFWkry6zZpbQrkRBW24HxgOAa436rBQisNUIISskKkLzYZyLs3HGeFB7S5uuvdYnF4MgmQt9wnF5mCeS84lwttRpjVTxkckOL5DxPhZ81qMI1Q1Q7BaHG8Oc0mdElqU4crotMtf5La8FTaVl46kiiyBJQ4eSTyRy9mUkgZw2VGS6IrkygMQ4zCciS77CToh8VRBF0bg6II6qnF0yDMiFyfejrW52xbTwtNt4KUcZgnypljMXBImyUeHmNjZUSQX+kCYYX0WmwbwGgZdUpwmFmY1C0mDw7mtEiVmRoPBD2UPpTpouqGDggpjh6BKLaxIeT0i2cG+wI0OirFBMKgsltTEag7Em3JoBvzuUCph3qTl7gDGUn/e6iXvJJn7NleJhLzYywfFz+a6cUK7X6ETyWVa7oFc10cwuvEn4NxfIqfJrGsWcrcKxrazqlKqHCZDS43H6S0iOiupcSqC2ae4VreK1Of0S5i5fWhuTJjyedoY8MxYqgggsqts9h1B5jm080b4CzeMxbnObVZDazNDoHDdjuhTXD8bzNa8NsbEHVrhq09Uu8deUMx5v8WxgKCngKuhxVhsQR9kxaAdCkPkvJQsiYGKC5NFNGYNx0B9lxUoxqEPM77ELfAXngq6o+TAVdaqGDmi7YXLoHqNhQOi8qr8QXGIV7qJMWRPryYq2McJxUsiDZarg/FjU7c1hDSTfgWN8Ox5/4SckLW0JzYpuW9dmyxuDbUaQd+SxnEuCOYdCRzF1scHiw4LvE05CnnI5fRDhzXiej5liqZFkqIddbjiXD2uJmOh2P+Vm8RhS1xCuxZU0ej1l7QmoNOaSvHua0yUZiqOVLxSnVVy99kmSXHRRU4pDvKEJjseSLC+67x9BoGt0KXtDYdMpylE1XXgobRzXJhHYWlTaOaW0jrY/sq/xBbvMI2tiuSRosBSa50QD10haKhRAgeyxOAxLyZHNaTD4h5gkqfLDK/j5EvQ9YydFxUaG6kBLKmMLRqk7Kjq7j5gI3k67D7+yTOF+2U38nj0vJqX0gQbjRZyubH+Uz7Af2VeWpTkFwLbRBJ/M3brP0Xtenllou52sXgIlHF+SfJl5LwB1HQd/dRH0qEie/wB14mbFcWLhIAkESrcOC6wudE4c1rwIZvG89/QgehXrqAYS4bEAm+smSPY6ovsBWJgLqZBhwg7g9F6wq6pSL6ji52pJE2Jgxyiy9bhLhs7GJ0JEmPoYXcl7CSKiy0/RVtfkfm/+N8CoBcj9NQdQTdFUWWJ325z19JUw1STycNxra5jrZds3XRHtLT6wrqWLLeyI4tUBYACS9sE6/K8eVxJ1mNZKVgn1CD+S2xnJy+h7guMFpkOcPUq6pxlzpl3vdZ4Lmo8xCX9Mth/c16GX/kSCbIOrjtpSatXLZhV0auY3KcsSXYl52zVYDEBu1ym9TFeURvaeSxrMURAmUyoY93KWsbmf6jytH0J7hJvD7HRmXhjvDVQGknrzP10AQ7KuY2QOKxwyhtxue66w+LAS3jaWyjHkXLWzW8Mx+VtzERf6J7geK5jEWXz/APHTonPDMQQAdLFS5MXsHNgmlyRquIUWm4sf3STE4R2hAdykXXONxs5TN7I0V8zJ9/3SUnKExNY0jJcXp2kDpCzteoeWi23E8GSOvPYrP1uFu5W7SvQw5EkPuPsnoz1dxOyCxVMjXXZaz8C0C8oLF4MHaYVM5lskv4tJbMc5j77LqjSEXN05xNJoEmQlO8dfX3VE1siqdMPwDw20p1SrQ2TZI8FS3jROqbabgGkmTysl3odi3voKGGbUYHlhINomPXpdeYeg2nYAtOXc65ZImBr15FW03sa0AFxA0Ei8LitiGgzfN307QFPy9FPD2C1xc3kQ0+sh0fdV1y7JmFidNvzH+yLLIjK0CDuZJgG1+pQVRs5S94AA0mb+iJMBzpHLsaW+UA2t+6iq/GNEjW5vbcyotA3/ALNRw+izIw1NAT5pt09JVwpwKj7ZHNIY35mkukg+/rYIF+Lt4bA5gIzGRlFtraiR9NlzRxtPIGHPMzuGpLl+Rq7YJig92UiJbaQLSj2YWo40j5YgDMLiR+r7rmpxCTDIj5jYWi2+pK8qcXeGZGOaGjUEX79Ef5egtJHWPw77OjLUBJAHQ3c46e6EZUh2gmS4wOkxPp9VezijCwtyzIlxJdtv27q3BGmarR8zXtdrzyOMdNhdcm15MqdraEPDcUS2nUeZBHhP/kJAB/pdB90UWuDsu4MRE7wieEYEO4c/y2bUFv8Ai5pB/dcYHEz4T3atIpvPMsiHerIPoUx129ehEdJbNFxHEUsKKVJjGGsQHPJaDlkTfcm6XY3BCpENh7rgtAFOR+VBfF+Hf+NcRJNQtLRzblEEFEYWu7KGucdpA1F9JG5SlGpVSw8em2qEmPwuUHMLjXY2WfqVMpsvpHHsE2tR8QHK5oDXTJzACAf5hosPXw9NsEuLrTYQO17z6J+LKqQGTGwrg9LxLn/s7D/dpWh4lRbToxAknWBM6kpP8NuaazWTlAl1zrl17K34l4oH1A1vytsDzO5QWndpLwMhqMbb8gmIqZRJ1K4wtcuI5ILxy8wrX0Hsi/Xr6hO49CVXezWUGNANtrdVYMbss/Q4rYA++qOo1JuCFLWJryelHyJa0h3h6kxJWsp0WVGgscQQO49Qsdg8RIEwY9PRaHA4lpFpB1H7FRZp/QeadpNBDqZb+YR3P2QGJd+kDvEJr4GYSRbX/rqluIwnhvsTe429Cly0Lx1O9MX1sNm1bB2PP/KWVqIbP/Sf16o09xyOxCQ8RpuVGNtlCe1sT48Ah3TZK8PgBrGvT6JniMN1HqisCzQEW27q7nxno8+sTu+0X0fCa2lTNMFxIDjBBknn0XVajTGclotENG0yCe9kyo0Q94Ns2knaDr/t7oXFeH+IfmbAa1zix1s1/LrzkeySnsBy4emUuwrQ8eUEw1zZNiwgyR6wuq+FqBsvAykNytAEtzOBLiRy09kRVpl1EPzGZ8sNDsgMgi/5SBNuSWYCq/xHU3GSQLbOGZstaOrd1qW1sCq0+xnUw9NzMtiIJzT+Y6AexS7F/DwawHKQMoJdESYgReLmD6prxEAZGNbeQ0cjM5u5k2PNLnYmrVrjyODS0h1iJnQgWk/f0QymZVN9CxnDaECTUJi5AtO8W0UTbGuOd0UyROs5fpsoj5AdHZa0sNJ16jC0jcQ4gFv1BISn4ha1uIdkAAERFhETmtZWnER/HEklgDgIFwRldfaJB6wkFas97nHKbnQRYbATtojxw9h20H1K4kSZaGzYx3zEH6roNcQHDPJAi9wSbDQW/ZLS6oPyu+nNdUsWQ3Lld3+03hNc/oFMcNcSfmMbHNPm/b90XgcTFWLiDeJJI39ISXD1nADUTqSND+lrQdFfiH+DTm4O06kneBZoS6XodK2v9DTg2PyNNBujCXOcNyAYjpBXZeW1qZt/Fa0GQCPEYLTIi4JEpR8ONMcy45ndht6prxGnLTJmp+SNnAyMvVJelf8A0qmN4f8AgxxGLdVDQQHOY4tZtB5iCPZUY/Bvz2YQdYgiCdyNUMzFsDGvmDUvH6TPnEfzWWm4XxBtVjW1BIjyn83lsRm/UPYhLfKO0Ky3DaSBzwo1KPhwCbEgmJAm3eV814zhC2t4QJ1HsQCZX1+n/DqATINw7mCsPxfh4OPxDtRALf6mgrfj5NN7OyTz1Jk8FSOZzztIG3dHl7HC7TPdNPwwaItJ/wBhKaxLZjSeStVciRzxPKcNkget9F0KgcbT1KHrYiRA/wBlHYTCWAcYGvNa+u2YlvpHtFrSY02T/h+AcRtEfRdYLhGYghzQ3tf1KcYfiuHomL1ImctgIFu5Kky5W+p7LMUqFul2eYTAgXIhrdZ5nQd06ZwwsE729uaW8Nxb8W8OqNFOi05gzYnYu5n6LUnHUpytLS7vfp6KDK63o3Jmt60jvhlCWX9F7j+HB0E7ctv8IevjiC6HNhsWG2XUW9bIShx85yHfL/8Ak79wdRySuD8k6x5W3UinjWCIJcwHL9u6W8OxzC4NqNsd/wBluHY2m85TEm2xzfyn+y+d/FI8OvDRAFwVTh/P8WUxmpzqkWcSyNJge8IbhtOTI9OQVFIPqbd9itRwPCYcHzuNhppB9dU+nwnXsby/y0JeJ4kUWQ2cxIvEXQdPiTnH+LkeAJEznAG07i8LacR4SHCaYY4dhyWVxXD6gcBlgXEAAWK7DkhrT8icidvkn/Q6wFZvhVcsEPZaNjlc2B6uWa4c8NxLHx8lNziP5JH2n2TrhGBNJkSYub9zohsPgnF73OaGzmgmHeXkYMwbpiaWxGSG+/Z78R4qKLg22UsOvmzG/sL+5RGL4iX1WGdWtcTpctH0F/dC8TwYa0mqx7y8gkS0RAcQMrSTGuvJSjR8UB7A0uByubMSNiOl4ICxTPEBdPZo8HVLKbGwflaTbdwDj91Epq/FtFpLTUAItGR23Ywog4V+gDK4eoI/cj1H+7qeFeAWx01+6Vvbh2AAFpcdM0vg9b2Qg4lUbs2AYsANFbxfoJ0utmjZhJ1A7/4XTKMTNra2Gm6DrY7z5KjmhpEkEuBiJAEc/XVU4Dz6SW8zvpIHSwnsEPeuxspN60MMJSJPiEX/AC/8W/ukvxHWlwaP8laes7KyOf2WJxuIz1S4XAMNHONShxflWx/yNRCk03CR4VMQM1R2g3/wAjyRSaajyC6JJ2A/S1UcEp/wy83e7V3IchyCT/ENV1XM1p8rGl0DeN/2S1PK9Dnf14k//C1ri5rpETmqtH/1qsB7ZXf0lHcGxBmAYJ8zdh4jNR6hZ7BcVIpti7mvBA2I0cBylpI9Ua53hv8AKZFqlM84gj3aQO4KqqOtHi8/y5H0nC4gVmNI3GZvQ/nb/dZ/jjMjsTGoysvzLRP3Kp4NxKActyKrXME6+Jq2Osn2RXF67TVrDKX+aYFwDAaJ9AVB9bi9HoY8u5/ozOHwdR2abtFxrb6K7CcPadfNtrv6hMsBTMGA0iIMjdG06Q0hgt2vzT6yaYucZn6mCcHWYLWiEXjXvZhw+k2HAgOGWSB2TPDcVpeZtR0Oa6LkQR03XGJfSe4PbXLDEQ1wy85IOpWc232glCSfFiWhxqpVZkcYI+aRln0AR/DKbSZb5uYFtOpVFfCguluLPYxHre/qh6OKJqGk6oC2JLmwPQAHUo2k1+J0U01yNTUpVH03OEgQJaNNfqFThsU5sal0RbQfv/le4nHAUSGEMzljAXaW3sk1XAVYMYikSYiJEdvZTzG/JS8mnrWxxV4jkaWiS43MJZhuLHxms1YQSQddNkmr4urTH8X5gcwe3zDvzjZC4ioSWYilcSQ5guWk2Ijkdk+cEpdib+Q99G4fxUWBvac3QGAdNYhWV3Cu3z3cNHcx+6zWHw9dwDjTLYB+aATOggmUFg+L1ZZ5HW16joNSlP468z5Dn5E/5I0v4ksdluCTAOv3XTMUSQHa8o5IccXpuAkOzSB8t5PZAcfx2SG0/M92oFy323KxQ29a7HfdMrlv+h83G1GkZT5OloPOyZ0+NyCKk2/NO37rAN4nidfCef6SPoF4MdiXfNSf08rlr+NvzoQ/kQ/TNxjSXMJpOzg+4PIjULjg+Kc5hpOZD8h836iDoBzg+pCxuC4riKRB8OoIM/Kfr0Wgw/xbSeRmYWO3uB9HfusrFUrS7ArJN/6LsCHFlVkOAzg09R526+sW9UBhW6uDw1wBc2bSZ+Ut6rR4riLKuFc9pgNMBwEHMSB7kLP8Mw5NRrneZuZvmvF3XHqil9NiH+j3F8DbnJc05jBMGwJAJAtsbeiinE8U/wAV5DJBM+4lREttAcEfOgOQ5ib800wvD3PeCdLEnQW1smGFwTWgzY8zH2ITHBMDWWjfTqqav9G4sO3pinieHBqj/k0e7bH6QmdGmGuAGgH3SvidcTc6GR06ovB4wOAnWPQjogpPQ+Knkz34p4hkZlHzOEdhulFDB5MMah+Z+nRsx9f2VVVrsTWgaEwOjRv9yn3F6ecspMHIDoGhYtQkv/Te8jq3/wARbw6tFDoBfqdgqeFkfxnu0DXE9oVvEiGNbSboB7nmlnFg5uFqRu5oPaUErf8AbG3XH/fFGa4efMNgtfhWB7YiSzzN38pNx/S4z/WeSyWAFMmKgMcxstHhcM6iPEpnxaQdYj5hsWuHIiR6qy/GjyMdaZoKeHawNLRlM6idhAP1+qtfQdTcZa5riZEiLHuh/lh9MGpTcAcurmgwQ4biQPQyFocPjKOJDGPbWpubIa51xfUGddFBbc9svVy30tCxsmDt3sVfWcSLFlPq0X9ydVMVQFNzmudDmm4s4RsR6QradOWS0tj1S2/Y9NaE9X4YpVNX1JO/l1SbifBsPRqin4z/AJcxmN5ECBrZbvAUyTy5Ab89kl+KOFYV5zPq+FVHIF56BzR90ePK+Wm+hWTHOtpdijD8CoPOZr32E+YiI6wNETh+BUQQWEgxsZMG41Gqy9PiDmPgmdQHEHqAYPpZX4Xj8vIPyOgQLaaTPoqHF+mJnJj9o0+J4Mx7AS5waLw50ROs5dxz6FLKvw7+ZtV5aLxGfadZamh4i17WtBboCQDrFyDf01XFHGFkk/KBYa+aLZfbrqlLmh7UMHGCB8tX+IYmCMgy8y5v2nZWDEtoDLRa1hINwDqCW6jzEWH7L3HY2mwGXNkXvpMyWxu5Z/h+PNSuXGbmwAs1uxHI9uqNS2tsXVTL0vIVjDi8wcSXTcZSMvQCDJ1CZcO4hiAHFwyxqQIOs5S3UeqKbWZUztqEOFptbqSeek9rozDuYwAAeQCIGuseyCr68Bzj29qhLiuI1arSGHK8XIfd2Td7I+o1S3hFGoSXMd6hsyRMzNxobwtPxfhfiUwQIMnzCLQD5o20jksscW+jTLLk5TJi/wA0D/2F+iZDTnUi8kua/JseP8Qny1TpJE6XgkbmLe+6sw9dwJGZ5Lf+Q30MQJHqkOG4q4MBJ1cNb2eCIPsF3UquzNABMjVt5ESB6Fd9b9nfavKNezA4mq0vpvADdneX3uUBieFYp13tpuAOnlI9z+6b/DWKa1hDTfR0yCROpDrgq+pXvEeo36qT7KmtIqnFzW2xIatUM8I4doZMwHBonnZy7biyxhApgRfL4l+ciW6o/GYkDUIBzgZgWOtkafLygbhTvRdTxBeA4NZBG772tfy9FEvOHHL6qJnFE2qLsTRZSDs8hw1EXHWInVJuH4qS5sQDdo78uiZ8VccTw9tVhirRcGVNy5j5A9is5hXYkkQwkCNYEgdddIR41tPfk7m1QPxac8c7QtM7hzaOBhw87WuqOduCRZk/ccyqcNwlzqrKj2hsGSLvkjbQIj4irBtPLeHuObrZxj1MH0XXe2kgojW6Yi4NVZTo5hd+h76ZR0TLBgtBe75327N5dz+yX0+G+E4eYFhOeDYggadQivGuwLbSfgZjpyvyPHHPV6THoEacMKtKpT3fMd9v7IJrg1riTHmmT7wr8Big6Mhm59CNJQNPyg8dLen7MXhyWPLTEgwQdLWIWiwD2tcACaTjEXmm6dkr+K6QGIc4fmAd6kX+ypw1UluV0kajvzlW/wAkmeTS4U0a5+FqSMjvDeJey8Agn+JTttMOH8xRPB/iPEZ/DcGvIP5hJ7pXwbEONMBpDnUzmA0JIEFvqCQiuIUvDe2vScPMAdzbUf73U1Sn+NDJr2jc4xtPE6ADENgXsHR+XvyQlCplsbRskXAviIuqjMGh25AAJWn4xSAIqNgCprLgIdvE3hQ3Dh8WW4bTKqj3NDnMbJAJA0BMaWXzR/H/ADvc9mZziTrcSvpuBrBrXVHOHhtudDAGvqsjxj4lbXLmU2Np0ibkNb4lTu7UBN+PvbWv7BzN7MsKFXFPGRkN57d5TOn8M02mK1WD05/f6I2jj2NZAdlPIXI6AC0rllcZZDQDzdE9o2VbqvC6AUR5fbEXGsMKU5HlwIOxGv8Av1VVCliHAkExE67CNPWFVxfEBzwAS7ny7AbBNMDxIM1NiI0mBrATO1Ilaq36R3hvheo9oL3wTeD17obifBquEcHg22cb629kzbxNz5DZAO5Nz+3ovMVxHyODwKh5SRl625Slp3vsa5x668/soosqtBfmaWFpkAh0OtJA5br2nx9wotzNkumHaRDiDPO0eyW/DdFrjUzGABpMSDMiU/bgqLyBEAaTaO0La0n2ZHKl+PRe3iri0FjoB976pZxbjY87AwEkRmjzR07rRYTg9H9RHP8A6SL4k4A2m7Mx2eekR3+6HG8dVpG5Vlid14F3AsKXuBIkF/sG6/dfQaOFY0fJMaAAE6ekd1k8FTFJrC1wMAydYP8AoTarjXOZLXXGo0BHNZlisnaOxZJxeR5WgwWaja0kcp/dVZpPIjULKVMa4AVBMEbnQxoYTHhfEswYYMuflO8eu4SK+O5WynH8pN6G/E6oZSkgOM+W3ST9B9ku+H8fRrh2d7mFrS9xbGUNG19+vXROMTRD2FrhpMetliMLhCKVZrRlzOa0XvlBJI+yLGlc6XkDPVTW/RoH/G1MEhmHZkFmyxrjHUnUqLJN4cRY39FFWvh4/ZF/9LH/AMJ1y3CV5uCWNG18xP8AYrplR4MhrY6uVFCq2jhqdMkBzj4jhbezNekn1Q5xtIOnMARpB/zCn47beiqKSS7HxrtIAnXYG6W/EuGc+kC0Fxa4GAJMQQdO6qZx9l8x7RDp7wqx8TsYd39IAhCsdJ7SGvJDWmxZxDHHK3MHNIEeYEbRuqjjAGNfPymI59kxxHxcC0t8IEf8rrP8SxTamXLRbTiZjQzEW9PqnzL9omvIl4eyvFY81XjMcrQZjYf5RuGeafmYCAbyNDy1sUpw7cpDokjaxumLuJ4h4yhz40gaewTta6Jk3vbfZViqhrVAXOA0F978hotp8P8Aw/QdTvJMAzMagGwWOZhaseZojm45fqnnDuKPptAYG2/5iLdtkrNtzqXodg1y3a2WvZTpVHB76QLXECHw6AbS0tIlTD8aAY8NaHta4HK53lyuMuu0bO+jwljuGPq1HPe4uLjJy06hF9tITPC8Ac27GPINjmysaWmzhrOnTYIG51+T2c4b7lFmA4kwvzeHTb2cansJH1Whr8XbVpObBe7YRexseiVf+CwzBIZmd1f/AIhV06xpmBTa0Hc3PpBSr432kPxp41p6NHw3GMq03UntOV7S1wuDdfPPiPgNXDVC03p6sdYEt2mYMrZ4ZrmjNLXHncf3Wbx3iVHvzl2thkzN+hXYE5pteAMy2uzOfiXwAPeRKq8V5t9ynf4OxJYO4Zl9xMqhuELgbacg/wD0KzkiZzQlyEn/ACEYx0CDObuI+i9/BtzgEi/cH7Ji3CUx5QIPMhpH3C50jphiqpXJtsuH4hxsE6PByTcewaLdLqytwtgYWgPB1+UEewOqznJvC/Ipw9bwm6eYm5me0bI1vErB0x0H3JO6mC4YH2aQY/VTcP7q0cKg3ayOUx97LG0FPNLo6HxA4NhsAT3JPXoqm8VLnEvBIdYk21/sqq/DLyWgDoRb6whqmEIAIJvp+8BFDUvaByc6WmPqbw4QyATMiOiO4Q/IzzG+hnTsgOGVG2D4JG4zCe8hbHD06NVugDhptogy5pXo2cNNeRBUY1tjcEQddZsb6alX8Gwrc3lt58x5W5fVNK/DAdiZi+xi1+iOweBDQQ2BOpGgnZTZPkLi0h+P4z5bbKq2IiDcgkW6b/dBY3CNALmiQTsZ727q3iNJ3iBrA3I21+mpVQh0iQI0nSO6VDc9ofkSt9mZqh8nzRfsoja+EBcf4lPX9Z/dRXf/AE2Q/SgXHj+If6f/AFCEcwQbDVeqLI8IJ+WDPaINkFUGqiicLJSC6LRIsoosQdFNUQbdU44a0ECV6oho2DR4XDMkeRun6Qm7KYAsANNBCiijylmMtovPM7ofGKKKb2OfgznxDWcGCHEebYkJVhKrnVDmJOmpJ26r1RWQR35NDTCUcfaGuGUROsW26KKLsZ2TwH4VoLBN/wDooWjaoI5qKI17O/R1jRAZFvN/dDYg3HYL1RFILGHDE5wVFp1aDc7BRRIfllM/wFdSg0OMNaLnQDmqazQdRy+6iiL2DP8AE7wzR4hEWjRL+NUx4rbD2UUWz5F3/Evo/wBk24e4yoosyfxZ2M0VAyy9+90K1xv3UUXn/srnwAcV+deFgyPsPlP3UUVC8Cq8sxtd5zG515qKKKxEb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1.gstatic.com/images?q=tbn:ANd9GcR7OS92aAhX8kFLTQUbLu7s_GtB4xk_XnsAGP6cUhc-WfeXQO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548680"/>
            <a:ext cx="3096344" cy="41764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07975" y="4932268"/>
            <a:ext cx="7904790" cy="1815882"/>
          </a:xfrm>
          <a:prstGeom prst="rect">
            <a:avLst/>
          </a:prstGeom>
        </p:spPr>
        <p:txBody>
          <a:bodyPr wrap="square">
            <a:spAutoFit/>
          </a:bodyPr>
          <a:lstStyle/>
          <a:p>
            <a:pPr marL="114300" indent="0" algn="ctr">
              <a:buNone/>
            </a:pPr>
            <a:r>
              <a:rPr lang="es-CO" sz="2800" i="1" dirty="0" smtClean="0">
                <a:solidFill>
                  <a:srgbClr val="FF0000"/>
                </a:solidFill>
              </a:rPr>
              <a:t>El fuego del altar tenían </a:t>
            </a:r>
            <a:r>
              <a:rPr lang="es-CO" sz="2800" i="1" dirty="0">
                <a:solidFill>
                  <a:srgbClr val="FF0000"/>
                </a:solidFill>
              </a:rPr>
              <a:t>que </a:t>
            </a:r>
            <a:r>
              <a:rPr lang="es-CO" sz="2800" i="1" dirty="0" smtClean="0">
                <a:solidFill>
                  <a:srgbClr val="FF0000"/>
                </a:solidFill>
              </a:rPr>
              <a:t>alimentarlo </a:t>
            </a:r>
            <a:r>
              <a:rPr lang="es-CO" sz="2800" i="1" dirty="0">
                <a:solidFill>
                  <a:srgbClr val="FF0000"/>
                </a:solidFill>
              </a:rPr>
              <a:t>constantemente </a:t>
            </a:r>
            <a:r>
              <a:rPr lang="es-CO" sz="2800" i="1" dirty="0" smtClean="0">
                <a:solidFill>
                  <a:srgbClr val="FF0000"/>
                </a:solidFill>
              </a:rPr>
              <a:t>con leña para </a:t>
            </a:r>
            <a:r>
              <a:rPr lang="es-CO" sz="2800" i="1" dirty="0">
                <a:solidFill>
                  <a:srgbClr val="FF0000"/>
                </a:solidFill>
              </a:rPr>
              <a:t>no dejarlo apagar</a:t>
            </a:r>
            <a:r>
              <a:rPr lang="es-CO" sz="2800" i="1" dirty="0" smtClean="0">
                <a:solidFill>
                  <a:srgbClr val="FF0000"/>
                </a:solidFill>
              </a:rPr>
              <a:t>. De la misma forma, nosotros tenemos que alimentar nuestra fe constantemente.</a:t>
            </a:r>
            <a:endParaRPr lang="es-CO" sz="2800" i="1" dirty="0">
              <a:solidFill>
                <a:srgbClr val="FF0000"/>
              </a:solidFill>
            </a:endParaRPr>
          </a:p>
        </p:txBody>
      </p:sp>
    </p:spTree>
    <p:extLst>
      <p:ext uri="{BB962C8B-B14F-4D97-AF65-F5344CB8AC3E}">
        <p14:creationId xmlns:p14="http://schemas.microsoft.com/office/powerpoint/2010/main" val="261262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1030"/>
                                        </p:tgtEl>
                                        <p:attrNameLst>
                                          <p:attrName>style.visibility</p:attrName>
                                        </p:attrNameLst>
                                      </p:cBhvr>
                                      <p:to>
                                        <p:strVal val="visible"/>
                                      </p:to>
                                    </p:set>
                                    <p:animEffect transition="in" filter="wheel(1)">
                                      <p:cBhvr>
                                        <p:cTn id="10" dur="2000"/>
                                        <p:tgtEl>
                                          <p:spTgt spid="1030"/>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23928"/>
            <a:ext cx="7620000" cy="1282154"/>
          </a:xfrm>
        </p:spPr>
        <p:txBody>
          <a:bodyPr/>
          <a:lstStyle/>
          <a:p>
            <a:pPr algn="ctr"/>
            <a:r>
              <a:rPr lang="es-CO" sz="3600" b="1" i="1" dirty="0" smtClean="0">
                <a:solidFill>
                  <a:srgbClr val="FF0000"/>
                </a:solidFill>
              </a:rPr>
              <a:t>I</a:t>
            </a:r>
            <a:r>
              <a:rPr lang="es-CO" sz="3600" b="1" i="1" dirty="0">
                <a:solidFill>
                  <a:srgbClr val="FF0000"/>
                </a:solidFill>
              </a:rPr>
              <a:t>. </a:t>
            </a:r>
            <a:r>
              <a:rPr lang="es-CO" sz="3600" b="1" i="1" dirty="0" smtClean="0">
                <a:solidFill>
                  <a:srgbClr val="FF0000"/>
                </a:solidFill>
              </a:rPr>
              <a:t>Cuál </a:t>
            </a:r>
            <a:r>
              <a:rPr lang="es-CO" sz="3600" b="1" i="1" dirty="0">
                <a:solidFill>
                  <a:srgbClr val="FF0000"/>
                </a:solidFill>
              </a:rPr>
              <a:t>es nuestro tabernáculo caído</a:t>
            </a:r>
            <a:endParaRPr lang="es-CO" sz="3600" i="1" dirty="0">
              <a:solidFill>
                <a:srgbClr val="FF0000"/>
              </a:solidFill>
            </a:endParaRPr>
          </a:p>
        </p:txBody>
      </p:sp>
      <p:sp>
        <p:nvSpPr>
          <p:cNvPr id="3" name="2 Marcador de contenido"/>
          <p:cNvSpPr>
            <a:spLocks noGrp="1"/>
          </p:cNvSpPr>
          <p:nvPr>
            <p:ph idx="1"/>
          </p:nvPr>
        </p:nvSpPr>
        <p:spPr>
          <a:xfrm>
            <a:off x="457200" y="1600200"/>
            <a:ext cx="5194920" cy="1756792"/>
          </a:xfrm>
        </p:spPr>
        <p:txBody>
          <a:bodyPr>
            <a:noAutofit/>
          </a:bodyPr>
          <a:lstStyle/>
          <a:p>
            <a:pPr marL="114300" indent="0">
              <a:buNone/>
            </a:pPr>
            <a:r>
              <a:rPr lang="es-CO" sz="2800" dirty="0" smtClean="0"/>
              <a:t>La </a:t>
            </a:r>
            <a:r>
              <a:rPr lang="es-CO" sz="2800" dirty="0"/>
              <a:t>Biblia nos dice que nuestras vidas son templo, morada de Dios, o sea tabernáculo del Espíritu Santo. </a:t>
            </a:r>
            <a:endParaRPr lang="es-CO" sz="2800" dirty="0" smtClean="0"/>
          </a:p>
        </p:txBody>
      </p:sp>
      <p:pic>
        <p:nvPicPr>
          <p:cNvPr id="1026" name="Picture 2" descr="http://t1.gstatic.com/images?q=tbn:ANd9GcT-4IlpFjfVShngaJK3_gqfEu01N13-9b6xuy8TNIKn3_BZe2K2c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3174" y="1484784"/>
            <a:ext cx="2444976" cy="187220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527174" y="3765535"/>
            <a:ext cx="4572000" cy="3046988"/>
          </a:xfrm>
          <a:prstGeom prst="rect">
            <a:avLst/>
          </a:prstGeom>
        </p:spPr>
        <p:txBody>
          <a:bodyPr>
            <a:spAutoFit/>
          </a:bodyPr>
          <a:lstStyle/>
          <a:p>
            <a:pPr marL="114300" indent="0">
              <a:buNone/>
            </a:pPr>
            <a:r>
              <a:rPr lang="es-CO" sz="2400" b="1" dirty="0">
                <a:solidFill>
                  <a:srgbClr val="FF0000"/>
                </a:solidFill>
              </a:rPr>
              <a:t>1Corintios 3: 16, 17.  </a:t>
            </a:r>
            <a:r>
              <a:rPr lang="es-CO" sz="2400" dirty="0"/>
              <a:t>¿No sabéis que sois templo de Dios, y que el Espíritu de Dios mora en vosotros? 17 Si alguno destruyere el templo de Dios, Dios le destruirá a él; porque el templo de Dios, el cual sois vosotros, santo es.</a:t>
            </a:r>
          </a:p>
        </p:txBody>
      </p:sp>
      <p:pic>
        <p:nvPicPr>
          <p:cNvPr id="1028" name="Picture 4" descr="http://amalita1987.files.wordpress.com/2012/09/6413_123662847592_718497592_2069538_1795355_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65535"/>
            <a:ext cx="3419872" cy="302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143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fade">
                                      <p:cBhvr>
                                        <p:cTn id="24" dur="2000"/>
                                        <p:tgtEl>
                                          <p:spTgt spid="1028"/>
                                        </p:tgtEl>
                                      </p:cBhvr>
                                    </p:animEffect>
                                    <p:anim calcmode="lin" valueType="num">
                                      <p:cBhvr>
                                        <p:cTn id="25" dur="2000" fill="hold"/>
                                        <p:tgtEl>
                                          <p:spTgt spid="1028"/>
                                        </p:tgtEl>
                                        <p:attrNameLst>
                                          <p:attrName>ppt_w</p:attrName>
                                        </p:attrNameLst>
                                      </p:cBhvr>
                                      <p:tavLst>
                                        <p:tav tm="0" fmla="#ppt_w*sin(2.5*pi*$)">
                                          <p:val>
                                            <p:fltVal val="0"/>
                                          </p:val>
                                        </p:tav>
                                        <p:tav tm="100000">
                                          <p:val>
                                            <p:fltVal val="1"/>
                                          </p:val>
                                        </p:tav>
                                      </p:tavLst>
                                    </p:anim>
                                    <p:anim calcmode="lin" valueType="num">
                                      <p:cBhvr>
                                        <p:cTn id="26"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59832" y="404664"/>
            <a:ext cx="2592288" cy="5996136"/>
          </a:xfrm>
        </p:spPr>
        <p:txBody>
          <a:bodyPr>
            <a:normAutofit fontScale="92500"/>
          </a:bodyPr>
          <a:lstStyle/>
          <a:p>
            <a:pPr marL="114300" indent="0" algn="ctr">
              <a:buNone/>
            </a:pPr>
            <a:r>
              <a:rPr lang="es-CO" sz="2400" dirty="0" smtClean="0"/>
              <a:t> </a:t>
            </a:r>
            <a:r>
              <a:rPr lang="es-CO" sz="2400" dirty="0"/>
              <a:t>Al referirme al tabernáculo caído me estoy refiriendo a que ya no existe </a:t>
            </a:r>
            <a:r>
              <a:rPr lang="es-CO" sz="2400" dirty="0" smtClean="0"/>
              <a:t>la </a:t>
            </a:r>
            <a:r>
              <a:rPr lang="es-CO" sz="2400" dirty="0"/>
              <a:t>adoración continua, que </a:t>
            </a:r>
            <a:r>
              <a:rPr lang="es-CO" sz="2400" dirty="0" smtClean="0"/>
              <a:t>estableció Moisés, David y Salomón en los Tabernáculos terrenales, pues estos nunca se serraban, siempre estaban disponibles para el servicio del Señor y de los adoradores. </a:t>
            </a:r>
            <a:r>
              <a:rPr lang="es-CO" sz="2400" dirty="0"/>
              <a:t/>
            </a:r>
            <a:br>
              <a:rPr lang="es-CO" sz="2400" dirty="0"/>
            </a:br>
            <a:endParaRPr lang="es-CO" sz="2400" dirty="0" smtClean="0"/>
          </a:p>
          <a:p>
            <a:endParaRPr lang="es-CO" dirty="0"/>
          </a:p>
        </p:txBody>
      </p:sp>
      <p:pic>
        <p:nvPicPr>
          <p:cNvPr id="4" name="Picture 6" descr="http://t1.gstatic.com/images?q=tbn:ANd9GcR7OS92aAhX8kFLTQUbLu7s_GtB4xk_XnsAGP6cUhc-WfeXQO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00" y="260648"/>
            <a:ext cx="3096344" cy="28803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1.bp.blogspot.com/_HdPDwIHQJxI/THAGxavVO5I/AAAAAAAAAAs/ZlJr6kI_U3E/s320/davi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0" y="3429000"/>
            <a:ext cx="3096344" cy="292210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1.bp.blogspot.com/-UrAaqKK4KtE/UX6SIGXKXZI/AAAAAAAAIfk/huy-QRufStM/s1600/templ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1547055"/>
            <a:ext cx="2520280" cy="3763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34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27350" y="476672"/>
            <a:ext cx="2436738" cy="5924128"/>
          </a:xfrm>
        </p:spPr>
        <p:txBody>
          <a:bodyPr>
            <a:normAutofit fontScale="92500" lnSpcReduction="20000"/>
          </a:bodyPr>
          <a:lstStyle/>
          <a:p>
            <a:pPr marL="114300" indent="0" algn="ctr">
              <a:buNone/>
            </a:pPr>
            <a:r>
              <a:rPr lang="es-CO" sz="2000" dirty="0"/>
              <a:t> </a:t>
            </a:r>
            <a:r>
              <a:rPr lang="es-CO" sz="2800" dirty="0"/>
              <a:t>Hemos sustituido la verdadera adoración, con un simple modelo, un manual de música y canto, que no representa la verdadera adoración que hace que se llene el Templo </a:t>
            </a:r>
            <a:r>
              <a:rPr lang="es-CO" sz="2800" dirty="0" smtClean="0"/>
              <a:t>(nuestro cuerpo) con </a:t>
            </a:r>
            <a:r>
              <a:rPr lang="es-CO" sz="2800" dirty="0"/>
              <a:t>la gloria de </a:t>
            </a:r>
            <a:r>
              <a:rPr lang="es-CO" sz="2800" dirty="0" smtClean="0"/>
              <a:t>Dios. </a:t>
            </a:r>
            <a:endParaRPr lang="es-CO" sz="2800" dirty="0"/>
          </a:p>
        </p:txBody>
      </p:sp>
      <p:sp>
        <p:nvSpPr>
          <p:cNvPr id="4" name="AutoShape 2" descr="data:image/jpeg;base64,/9j/4AAQSkZJRgABAQAAAQABAAD/2wCEAAkGBhQSERQUExQWFBUWFxgaFhcXFBoYGRgYFxYXFx0aGBcaHSYfGBwjHBUXHy8gJCcpLCwsFR4xNTAqNSYrLCkBCQoKDgwOGg8PGi0kHyUsLCwqLCksLCwsLCwsLCwsLCksLCksLCwsLCwsLCwsKSwsLCwsKSwpLCksLCwsLCksLP/AABEIALcBEwMBIgACEQEDEQH/xAAcAAACAgMBAQAAAAAAAAAAAAAEBQMGAAIHAQj/xABDEAACAQIEBAMGAwUGBgEFAAABAhEAAwQSITEFQVFhBiJxEzKBkaGxQsHRBxQjUuEVYoKS8PEWJDNEcqJDNFNUwsP/xAAaAQACAwEBAAAAAAAAAAAAAAACAwEEBQAG/8QAKxEAAgIBAwMDAwQDAAAAAAAAAAECEQMSITEEQVEFEyJhcaEUMkKRUoHh/9oADAMBAAIRAxEAPwALxjixYRLSWWMQVdtgex60yFzEXbQh11UTAOxGwNQ4i3ceyAUUqTqWadO0863OI9jZGW4ukQCfMB8N6yrM+9gb+11Rct1EEDSDBPw61WLuKvPmZEJVj3OnSatlzhtvFnORCxqwEEnqOlT4DjeFwloonuDdjr5uY9aivJCaA+C+E7xT2r3GtGPcMRHWoOBeIrNlzh7b3CxY+8AVLc4nlTPG+JnuBPYujq2hkTA7iq7jeAWkZrrjRiSoEwCftU7Im75Jh4JDuUhXxN24WGUnKEmSW5KBNdT4PwhMJh0s24hRqQIzMdSx9T+VV79neEti295A3nOQZjPu6mPif/WrPePSlzmbvQ4KjqfLIcVqCPlQ/tyVDcxvUrX+RHxoI3smadp+h/0artm1CPYNsmZI6V7b1aoMDu0baR8aMtDWoRE9mwmvGNeV5dNMsrJbntrEK/unbcVjocw18o+9VnjOJe1LINe1LMN+04Kct5GXuRI+YH5VydjZYWt0Xua0JpXw7xXh748rj4GQPWNvjFNAJEggjtXC6rk8YAgg6g6EHYioMPgLdoAIiqBtA2+J1qasB5Gu1NbHaTPbVsL1CvoYNbZoEsYFDbDcUEW23g6Hrt8OtB3eNS/s0Gb+ZuS9ieZ7CkWL8TLdf2dskKNGK7nsDy+/pTQ2lVVKgAAbCucn2CjiV/IqviLhuVnZRMsSe8mftSRCQVdW1XQz+IcproONtAzpMj+lc041wm/YltlnblB0q502fT8GK6rp9aU4rfue+JcKb5DWFOdguULu06FI6g7DvSjhPDA6MLhyXAxUg7ggxqDtWXPFBMaZTI25Mo3B5E6H1FKjxEs7OWYuxJYzqxO81ayxUo2uTz+aLTHPFfBrWkDqfaEiSANfUdqrlwFiBExvTrBeJL9ltQWlSFDEmAdNBWicQQ5QqsAvvwNT1J7VWg8kf3bgNqrQmuKYmDpUhwTFFYzJ1Gm47UzxPE1ZjCwv5UxwmICW8q+YEyZ3A7dqapugNaSFmZba5dB1mpVZCwCNI7URi+HIRmK76kzUGE4StqXD5tNuk1Gwu1QyWyg0/wD2NZSC4yydfrXlHa8EUXxv3y/DMUVJlVIgQOwpBZwvtLrlrgAB1CgtI6CrPjLq3nYBjkQbzAjp1Ne8N4jZT/4wik7x9T2qqqYCYHe426WguHtsAI3Gp66Urxlr2pXRln3l2mnPGQHe57NxlyjUax30pHw7h5GrvOu4O/eoZ2y3NDdXDXRlBM+9ziug+FraYtPaMA9tNMpHlZ4nXqAOXU1UzwEXGK2yWgSSep5V03gHCVw+HSyv4RLHqzasfn9hUN7F/osSyT1S7BWHKKAqoqgbBQFA9AK1uMJgHXvUOJtFdR8agxKZlzLuKruTPSQxraja/S7E3NROzSD9x9j86kw3E8xKPv8A62oTi1shTGo3B5gjUTS2W4KtmE+HbhIuKdcr5R6QCPo1PLQqr+DsRnW83W7/APzSrRbOlGitl5ZJWNWheszUViKB72GDbilmK8N2n3QH4U3z1DcxQFAWIuXCKrjPAVk6qCjcipgj4igVt43BmUf2ydG0b58/iDVubGDrUbuDXKbQ7TfIu4T+0K1cIS8Dbfo2mvbr8DVntkOMyEMPWqXxnw/avAyBNIMPisVgW8rG5b6EyY7Hn8fpRpqQmWGuDp2IYBSxElQT8tdqoHEeN3sc2W3KWeZ2LenarVwDxdZxSgE5X2IPXpRB4Mqk5QAO1RK0djpP5CXg/AlQCBVht6AztWlqzFS3RoaBDJtPZEGIIQKR5pkD760BjMOt4FHBcHdU/NqlXzwCSBrI69qZWIAgAAVy3JdxRzbxj4G8guWbGUJJcByxZesdR2qhcJdJGcenfpX0etcM8T+GxYxl1IOQMSkaaN5gPhP0rQwTtUzD9QiqUuCN8MGtFU81wSQTuR0HU174ODg3JXy6h5AkEchPOtLd2EViWjaIggg6QaKuux9qqHMDlLaRrHWrMJxsxrrYA4vDOtsKFE+Z4jfkY517hsKAQA06kdIH51DeN1GUEA5fMY/OiMHYDhmLku34QIj0olJcyD7EOOxhRgqmVI1mpsLg7YtyWzFuQMAVAMAWtsV0gnfn60IiFXGbU9BS3UuAOeCY8LJ1GorKnHEgNIPyr2p1MHXIa4jFFSCZHmBg6Zv6VLx3GG42RPKIiBv8aK4nh7bZL/tEIJ1B2HoKXXsYxvL7BQ5OkEb1TQCNOGcNdWJU8jm/rULWss5XVugBn5U8t8MK382IPsw40UNE8oojDcGwty9Fi4FI3UDT4TXWdZN4L4PiP3lGOiES8nUAa/Pl8a6d7YcqA4JhlFsHmdJ7KY+/2oq7bHKlTbPQdDiSx2+WeXSaCDZT2oxGPMUPibXSks1cfhijjNjXOu419eooDG3WdA6e8oJyk6OCNV7E8u4pti9UPb/RqqcZvFMPdjkpI+GtAt2XFtEfeCnVsPnUEB3doO+rR+VWMNVb8Et/yyDt96sDGmS5KktzcvWG5ULNpW1tsxgEEjfXapjGUtoqwJOMFcnRFiLhjTel1yzJgu56lVBUfWWHcCmlzDNyIkEHU9+00V7KyCphiRGkCNM3USNx/lHerWLoss/4/wBiMnXYcf8AL+hF/ZxB3nvW4w5FMriDMSJjpppWrAdPr+lGvTM7fH5Bfq2BLkVXkNL8bbEHNViNodB9f1rz2C9F9MoNOj6Tk7yQmXrOJcRZzHFYNvae0sBs43yqTI/vAcqvHhvxEbqZXkOuhBOoPQzqR0onHcGe6TkXMoI8qxvlOpGYTsAD8KBu8KNm9a1hiGzdSq5Yn0JI+MchVPPiljbi+3cv4csc0VJd+xY1ugitWoKxc1PqaJa5VSxzhTFWExRzkKhYrpPLr+dNbbXT+FB60s4ary0t+NoA6ZjH0inKLlHU10QspJ7XIJcr6AVSvH2GtsntoZHlQOjjaI5EDWe1XSzh5MtvUPiDhQxGHe3AJKkpI2cDQ/PT0JqxjbUkzO6iEZQcatnHQouIJcIA0hdyf6VLh8KCHysruDMa6g7Ut/cmDMJ1A+VEcNdlDNkLMR5TGxB3q1Jb7HmarYnxNoMSSothVEljrOxgcxSvG+8GE5ZMgGNudNOI22RVuP8AxEO4Oh3kiDqpmt+H8VS6IFuN5LHemRVrcGwDB3gyHywgPIk6ntUmG4YoDMxzXGnKOQHKjRhAFhBGZjmEkfet7GEAM5gsHX8WlHSIchAnBr5/CTqfvWVYjxc8l07TWUWx2pgK2wiC7eTykeVBynrNH8BW2pN64QuvlHIDrT3BeG2xCK2JDKOSKIHqa343wvB2sO6MVDICRLeYHlpz9KoJ2Q/BReP484q8WUkhdB8OY6VP4S4Y9zFWrdtirM0lv5QNWPyBpetkAMZ5SYO9Xj9luB/iNe2RbcZj/M5Gk9YB+dHJ0i3gx6pKJ09MKqKFB0AgfChsRxAJss0vxvia0pgGT21+1RWvEyN7yn4rVSU/B6fHgklbWwRc4yTyob+2gDDVPNq57jZTQeJ4QxB0DehpbstRUOKonu3FIkERVM8SOFQ2+bMFHxP6UxuI9toMgUt4xhs96y3Uj/1kH7iugvkFkeiH4LN4bt5LarT1qX4S1AFMCdKm7FzVMhuHSguH3CLtzp7YH/Pa/MrRl3Y0te5kuOe1t/8AJc1+jVpelzrPXlGZ6pDV07fhosBOlRM9E2Wt65wx10gx6zXq4q2G8tnNtEmdpk8/9CvSOX0PLKN9wEmvFtk8ifQGmXtrpjJZCwZBCkbyN9NJP0rY3cSzRIQxpMDSY78z9aB5H9P7C0IBXht0/gMdxH3oe4pUlTuDB9aY3rFw6PiFHUFzzg9uu3ah7uHsDU3sx/ug7+utcsnn8EuAi4ncvi4nsb3swQwYZQwMEQYOxEnWiMFhSpZ3c3HIGZ2jYcgBoB2FQYptUP8Ae+4P6URevRauHorfY1571O1nrtyeo9Lp9On3ugTDXvrr+dE38RCydt/pSixf0Hp/SgfFPESuEJG7uEH+LT7TWXFW6NeVJWPPDxLLmPOT8zP509t2zuRVQ8P8UJAUbBRFWrDPcbX3R3qe9CsqfIarHoflUyIaG9ow0UE96zNcPamJ0U3FvwUPxv4NcYj2tlSUu++Fjyvz06Hf1mgMFwXEezt5gwyN7sCYFdJxdoi2xEuQJyjcxyE86QHiFydMNd/9f1rRwxWRWzB6vCoz27lS4t4bvXrjeUwTvoOXSagbw1iFOVbfl03IEkd6ub469/8Ai3P8yfrUNzH3iP8A6Z/8yfrVhY4oq+2iq43g99ALhAyruAfhNLbuLhIGmpiR8xV0xRvOjKcOQCN866VzjjOLYMkOsAnQciOtBKNcAyjWwO+JAJ1HzryvDjUbVlEnfSsoKBr6HY7niaxmZJIA0kAkAnrG1ck8ScIe5da4CW1gGDLakTr2iuiYbD28O2UEy3vMedH4xUuDKYYD5/A0mLcd0BGWl2jmmE8JtfyKC0ghScvU866jheEAW1sWzks2xBbYseZPc70D4exCm4VVWyJJZiIgRAHck/nR+Lt3cR5VPs7Q3O1Vcs3LZno/SoNxeR/2RXuNYLC+UDO3RRmY/AVH/wAaWz/2t+Ovsf8ARo7A4DD2BCqC3NjuTTJMYDoFj0FLTRqyXfcQ2vFWEcwCEf8AlYFG+RitsVjSyMqNBIIWDzjSofEVi/B/hJirfNSoLD/CdflVRw+IQknDFrbr72Hckj/AW1U9tvSu0p8DItBXBvFrMxs4jWDEncHamrXVa9bRYYZt+lIh4efHXhcsgAsP4hOgUjST6jl1Bq22sOtjCKFgFLi59ixIeCSf9cqLSuUUeq6uMGsXdtD23a0rdNqltiRXmESbgEFu1AlvRYlPZtm+G4Tcu7CB1Og/rUXFPB933kKv5GUgaHUAiJ0OqirdZtRv8B0ogGtjp8McUlPujE6jqZ5U4dmVHBXHUjyS8DysDIIg7etEJ+8DyqMuYkiQBznn0p5xDKElxMbHYidNDy3qt4rD5z5bn+EsTHpWn78ZPfYzPYklsb37d0EZ7wWTl0baRzAjTQa1BdwtuRnxE6cgT07nrt2qG7w2IGcSeun6zWw4C5/EvzP6UXu4lzNL/QPs5P8AEz/ll53HPoFB/pS3E3gWOUZV5AmmLeHGP41+RrdfDqjdyfQAfrUfq8EN9Vk/pssv4iC82nxH3qa+02bg/ut9jTi7wK3G7j4j9K9s8ItAEEsZ3kgb+lYvqGWGealDwb3pql0+Nxn57HPbuIgdz9KM/cFxVkWmbKM6toJPlnQfGPlTviPgbPcHs3ypH4pYg9AP60VgfA1tCC1x2ImIhRrptqfrWdGDTs1J9RjaBLS2MMNFk9TqZ9NqwcSxN3/p24HVtPpVgXg9tSDkB7nU/WiHAA0gfCu0Puxfvx7K/uILFnGc3Uf4f60wtX76+9B70UbzDeDXq4gdI9K5JeQXNvmKNbWPVt9DSziPGHt3CosXXHJlUFTInQzTR8vMCeR60t4tx61Zt5mJADAHQkyeUDuKt9Pk0yp9yh1eJThcVwCf2vdP/a3tf/H9aHfil4f9pd+a/rQq+PMOxAR3YkwAEaSfSt8R4vtW9bgurPW2a07+pjkrcXvcsLc/zJ+tULGcCDXLkoykEmOQkzvzq1XvGtgf/cj/AMDSi/xFbrOy5lV2GrCBtSMsvjaYqfAqtcLtQJe2T3Gte15cwaSfOv0r2qusHT9RrhcaL1xyzeVdidJqVOJ5DowjpzjrFVA4452uCPOT5eQmpLrZ3W5opAg66HsaADR5Op+Fb1t7DNMjMZ7wB+pqW5ea+2RPKg3NIfB7EYa4unviI7rrVvwGHFtPv3NVpbs9Z0dRwRZC9m1YXM5ntzoNOIYy8f4NlLVv+e6YkdQg1PzFGvjULaIGbvrTBGMa7/aojQ+TaW63+omTw9ic0tiljoLJ+5elfiTw0f8Aq6NcUaXQuVvR4PmX6irgzwNfkKGuu5kC3pzkfrROlwRGc29zmeG8RPaU3UUprDgCde/xqPhvHlukKffuOcw+Zn6U74x4Jur7RrIb2byzW5BIO5y6yRzA1NVvg2EVcSigEQeYg7HcU1VpPO5db6rVPyjqPBL2a0Ad10/SrdgLKKvkiTuetUfANkbsdDVywUKgjWj6Vq2a/Ww2DSD1rdTQxuGtTeq9qoztDZF4hAOHYExt9xpVIvK1vYFiNvNHznUfKnfivHnKijbNJP8A4jT71Xr2JJG895nXoSKm73CjHSEYbHZvefU6EcvhIk/E8hoKecLxRNpZMsJUkcypifiIPxqi42Qcy+Vuu3LaZ/37018D8RZ/bq3J1Ya/zLB5/wB0dN6RnXxsfi5ot/tK19rUWao3eqFlxQCcwNQ3bVCtejWprOLnehtMPQ47oxMSV3opbgbY60NdszQZZkNRbQWhT45G5aobg5ULbxc717+8ii1WCsTTI/3nKYO1ZdSdRrWuMthhIpTh+KG02VtRQD1Ha1yGNiCDlaY69PToaE4hhTfRreYJcEEPEh1GzR16+hpnira3UzLSvBXwXCPoQfKT9R6Gii6YOSCyQa4AsFwJLV2zcLpmt7woGbvvUvi7B2cair7VbeUkkggzI2rmHFuDKty8M7gLcdR5tIDGI+FVhrZk6k1sQdx24PLuKTaOo/8AAtkqFOKzdxH60RifDVn2S2mxLAAyD5Qfkap/hDE3LDNcQEyIM/OjOM4/203nALmFUtssdudRJKK4AdDr/hHCnU4iT18lZQuFSzkWU1jXTnWUrUvBwgs2rbKxzKI5TzongFkOGuPtOUjl61U8Heh4AkwaN4VxcjMhklyANYE96GWF0yNLXB17wjhrNpntI0jRtTOuo/Sn2KxWfRdq5v4c4q9p8jqqZB5nLasp5D/XKugcPcEAyCDrVGaaZvenZNUNL5QdhbIQTzNENdyiTv8AahkvSft61v7LNvSy+1btkNziTE+QVNZt3X3NSqUStlxhbQbV33Ob2+KJSoRebGkWM4Yj3fa5MtwiM0bgGdRtPfenwuRXqsWovsJVctWJimlN+BYkSZMGNidK1v4QEd6T3JRpI0G55ad66LcJWOlWaDRcnfvUT3xSe94rsBQAwkjQGf8AalWK8ZWlEs6j4/nWgppmX7Ulyg/jd0Ea8tfp6xVYxCTqFMzpEa/4th86i/4pTF51tMCFK5o6HMfuoHxo0YcMM0AHr6cj/r9KdHgUxW4YESJ67wJ01MAE+p1kabTN4Um3iyOVxGB9Vhh+fzqdkGdTGsfyiefOJjlo0a7dYcMuXFo2wzKBtOuYH8OnvfzH4c4yK4tBQdSRdCajatSa8Y1kmskRXFoYvFGior9iaBjYy7M1s4+pjiA29K71gjb6UO2fl966yXBcjR7wFDvizG/+poNTr5j9a8e+IgRyqUSHYfiMaGoOK4cMsilWKvka17h+MiINTQNpE3CeLG22VtqzxPeW2hvfyifU8h84pVj7omQaWcZx/tUW0TGs/IafrTIxtlXqMyxxb7iTiDJcGYN5jLNr1pFYsQ4Jp03DUXLlJLO8f4anbhcuVEaLOvrG/KtOPxhZ5lurOj+C/C1t8Nmjck/QVz/iOCCXmUrrLCCQRoa6l+zS/wD8tlJBK9NtNPyrm/jfAqMZiFY5QHLDXXWDp86bl3imDHcGUgaQRHespN5/50+JM1lV6Yft5QPDcMZbv8OHMctV17miuEcAyv8AxkJYzlUdepq1Dg5w3/TAaGAIJ2Hej2XXMCqsdGj3fgaB5HQ5ODoRPwlXKXLxidHAEZQu0/GnPDfEBS4Q2loaTy7EdZom1wdGgkwZEhp1nY+lS47gAa0bcqCpBB3JM8+gFKdSJhL25aoyH2Bx4IHPT6k0Qb7Us4NwzKhOfMdTM6H0FNLKhtaqzjpPQ9PnjmVo9tWyx1pjbQKKitKBWe1oENk3IIBmp0NBIdaIFyjTESiEzQWLws9wdGHIg8/UVOr1XOOcfdm9lYOUA+e4I/CfMqztGxPUx1hijr2Qq9G4FxLw8oBUiUPPcr/SqtxL9neoIJK/YHpXTsSJPxoMWfZnKfcO390nl6a0pScXsXHU0tRzLwlwlsPexHIAAGexkfSfnVtTHIORnlAgE/8AkDBobx1w8raZ7SkliufLzCyRp11/9RVCs+JAkZswYcipB+XOtTHk1oysuJQl9Dozv5lzMCSRoDOu2+7HXvtoo3AfEuKIrpBE5lOmv4h86oeL8Zt7oB/xAj6dKYeGeBPiri4i7cCWrZDAc2ynNHYHnRTkkrYGOLlKonWbmIEnWsOIqqXONiSZmT8KiseJoc5RLBTlnbNI+cVkVZuVsXZ7Dhc2Vo6xUFnGhjl5mqPjGxdybty9dAB0JJVR2GwPoKhwnid1dsrAOQArsRoeZ10k0coU9gIu09R0fE4NkEsIB6x9qUYniKjSRXPeJ4pbbB7mINy4dYW4bjfEjQelA3PElx9EQ+rfoP1onh324AjlpbvcvWJ4mgnnS+/xaSFUT2UT9qp4/eGMlj6AAVZ+D4pWAF3yNPvRoe2m32qVjXkRmzzirjEnbEu0jLEb5iBQDIzHQ69hp8zVq/dVWySwVbZMKSYLTz0rTDJYuEqSDlfLtA23/rTlCKKE+rk1zQkw3Cjcsv8AzBoDEmMtapwYg5mXMNJy7ggb9aaYlbmHvsgKsrRKHp1B5Gi/3xkghWmNDpGo50f7dkZ/uPVcnZUbfD8twTJXMW1Go5QKkxmrs9qYKlZg7jXbrVkxGOug5jswEEqPiKAw6sDCNmkyBse9Ni3opky0PdD39mL5FCGdQx15+aZ+taeO8DbOIJZZlQZA16V5wT/lyHIJZmMawAG3qHj+LXEXVJzqVBGmx+VNk1KGmxcWtbord7wzZZicxE8orKsdhFCiAP8AE8H46VlU9Z1PyE8UwNpQJT3hJB1Bml2ULEW80EGY+9Sca4mc4UmQFEiCdQdIPpQDPcuNqzAclCnanQggIpJbjhLit59MxIOpgiOQ6CicKUDl3YEswhdxBG1A2LDEQWMxH/TExG5iaIwvAWcZm0CiQxUie/eulCHc60E3vNdgkWgNCoBA+NQ4bj1uzfa1cT+EQMl5D7p5517HpXmIwt0e7cCo2+dZnuIqLCWVdpLoxk6AZSR6dYoXBVaG4M3tS1dg/wDtUFysyfuDsRRyNVSx/Dxhrn7wCzoNDbEA6xtyH+vhYsPxexdtC5aJEe+jiGXv3HcdKpSxvk9Jh6mGVJxGIapENB2rwaDNQcd42mEsNdbU7KvNmOwoIpt0MnsrZHx7jBBGHtH+I4liP/jTmezHYfE8qCfJbCgaZmW2oA5ZlEfnPaqrwnEtcLXCze1uNLGYjtEbDl2FMMPejFYe0x90gj1JJ2O29aUYe3Ay3L3Jovr6mtnUERUFu6KmDVlmm1RALAIynWKQcb8D2cQhBUBhqrDQg+vSrITzr1zr61MW1ujnvsyq3PA1u9hrQZQLiqPNGsxr8DSW54HuICqOyA75TofhXSyIEVGwBo9cvIMWr4OTX/AV1t7rn4mgH8B3UaQzadzNdjewKjOHHSpWaa7huGOXY5FjfC95wM112jbMxMfAml9vwwfxDWuv4nBDpSrE8LEnSp9+RPsQbspieHVVF050VZ4co5VZMdgv4a+v5Ggv7O00pbm2NWNLgEtYQdKmXCCibNg9Of5VN7HWhs5xJsBcCqQym5A8gzQAZnY6VJhjmBK2EGskR5j3JFa2Ugim2Ms29GtAD+YqdAQef6VYwyW9nn/UoRwzUorkQrxO3fvGUYEwucCY30HrR3E3C5bcIiIfxtJf49qLwmAtW2LhrbuDmgEie8cqL4kEuwQFDEa+WT/SrL5KKcXK3/wr2JvjLJh53iYHoTsaKt8RtkLk0MEaDKY9aYNhLNoLqT5RmE677x+VC2OD3LpPsmREeSJEsNeVEpruBKKboXWuGfxAGuNqCQILEHmAORrbF4ZFUMFdQQ4LFoYEaAkdDTmx4ZvWpJuIxOxMqTvQXEOB22yBLrhidRnLKD68qHVYcYSvwIbBxGUeVW03DCDWU7INvyZB5dNx+tZR6hmn6fke8X8N5bSm0AHTRiF1IHMTsaQW7SXFLXC06AS2/wAKtvEfE1pSASSGnYSSNvhvzoRPCihTkXLIJBuGcs8hz3qtDPJPTICWPUriJ71hrDWxZcAtBC5JMc5POmj+IGYhCAhj3eppfx/hRs27ftL4BLEZlMMZ1gdBVeKAEx7WeZG5+etWIr3N7A4Wkc4nGm5bkgIVG4MxJ0GnPtWnDOHW2890nbykNlI76VFwXhlsqwYXWkghHMBjynSn1jCofI1pElSF1B81SvgqEylWyYv4Zwdf4guHNrAEaEHmehpdjuBXPZs1pVDAGCH94dIjUx31pngcIUt5790KA5JVRAhdNeetR3rJun2pXKh9xczAjuV2+FKk+VId02bJDIlF8gPh7EtkVX3AAqneKeO/vOO9l+C0IUdWMSdfgPnVuxVpkkqKo2J4LiDiGuLaYzGpgagd6VgcVK2ek6iMpQpFi4YUX8MaanuBMadQDr2Iqnf8QMceL0+Vbi/5Qdfn5jTWMaCB7KF1DazIIg7baflUKeEXGy6cqtTyxqirjwTuzon9pQRTHD8TBG9VXgyFkFu5ow0E8wNo70zHBHmQ3wisl7M2lFNbj729bWr2Z1Hx+QmkeS8m65h1XX6b084VYIXOwgkCBziBv0qY7isiUVYbdaoGNbXDUZM0TExR6DW9RipFFcSzW7aoO5ZkUyIod7dQ0TCQsx9j+GPUfnQtmz2p1ewwZAO4rEwQFDQ5ZFW4sOBB20P3rX9z15D4U6GHFQ4nBq4hhNTpB9xCTG3VtLOrHkBv8ulAtc9p5Ckr70Kx37xz9afXrVu2mUqQCdCsaacxzmPpROGuWGX2oVZLBWMc15A7EnQTVzFGKSZ5z1HM3lqS44Ef7qGyZVGmg3BHqaf4i2mHtAhGcn3idgOfeicbhUK5iuWTJKiY7GfuKDt8RBEFldXEBvdB05zoCPrT27M55dqoUC0t1QYIbU6Dvy6xRWDAIClrhyxtGh3g89qlxPFBbA9mhDscsnWMukmNIO81sLKlgUOcnVyNAT8fSufFAp/6Pcb7O4VZGEjQ+bSP1obDYq1dWNmVsxABBYiYk9KPxvDremQAFjsAIB5yOZ2oLKFDEQBmiZgzMbR9qFxp7MJZH2YuTCWWEthbgJ38itz6zrWUQiFRlnb+9+tZUahut+EAthcOp96TyzMW+Z2qfivG72IfJbIKKBmYvoduQNS8R8GC4beRS5C+YBdCd/NGnao8ZwlsJbDXAttSdAqhdekfpT9Kn+4BO1ZpibhCsWycgGCnUjmpO1RgTlZLzFwNRybsBoT3oYXjdIExb7mJ/SmJxVi0qq7LJkiBsehaPzoo8XVI5I0F57zQzQ3IiVAHeedB3sPctErbuuwkSSZAPYkUfYd3DBXEaGYDfWenKmtzgWawpttDLOYMIZjOkdJoNSsj4rYh4eq3Y9oksNocCSOcERPOi7eFKyCxfnrGnbStsBZyosrBUnMZ02J3qn+ITiC4uLde0zAmEbSJgSNiYHTnULD7z0w7h9Pmhhy65rguP7v2rYYQdKpmB8QY1PeNq92ZSjf5k0+lOMJ42QnLds3EPNl/iIPUrr9KVk9PzQ7X9jeh6jinxKvuOzgl6VqcAOgqfCY63dXNbdXHYzHr0qU1Sca5LayN8C65wdG95Qaj/sll9y669jDj/wBtfrTOakWz1qKJ9xrkBwWHuT/EKFeRAIJPpJFGuK2Y1ExoqoC3J2a5K0e3FbmtZqA1ZqoqVajAqQVBzPSaxlqL2mtSgzUkVRrbXykVIorLWhNVri37QMPhrjWmFx3QwVVCYOh322IooQlLZIXOaju3RZorRhVKuftN0lcNcjlJj8qBb9ruUw+EufBgfoRT/wBLl/xE/qcS/ki94oeUkrmgTHWkuExAcvbIyWwJAkA5iSc0Uu4Z+0/C32ynPbbo4ifiKs2IwzHI1u2+3m8nvfGPLFFjg1akZ3X6ZuM47kBGRR7W4X6WxoIbQERqx9a1uPbKBVtXHUnzSIKxsQTFbILgdiMOS0TBIEjsSfpRXDrgvAEabzbaJBHIxM9ZFO0x5M61ESYgOYyjzDYuNh3/AKVPhmDW2U+W428oYPdCdD6U84dxLNnT2aeXNrDAz2J1I7iqzxq61wI5tXMoPl1IMjUakyR8K6b+V0de+wY/CbyLNu6M2kZwAn+9SYrhQGQs5GkuGWQeZgjYigbPEnvaPFtk1CXFIUwJJDTBP17Ubw3FFxmu3A4g5VXysrrrGbnIG9De/gDe7NRjLX4bpC8hlB09TrWVHe8U25/+guttqRqdOo0PrWV1LwO9n6/kH4P+0O3YuH2huAOwlYzdhoNBv1pzx7xLYxdu2LaG8zOQgMpESCSdPSK8rKjGravyGuBXh+Eq2hXaRpH5nXpRNzgDhCww1ttB5SwGg6GdDWVlW8jpC57BPEMEvshdtILN0aldIJPIxz71FcxwB9oZVTbVsgOuaSsAzGraTNZWUhlebtWxD4jx3sxl9o/tWJJQElV5wSYkidxQuBw/lHfUyZkmsrK0+hhFSbIy7RQYLBX8IPqf9RRKDzdNBXtZWuVzL2BU5XXyP/Ouj89JG47HSjMPxp7el7zrMZ1EMJG7LsfUfKsrKpdT02PLH5Iu9L1GTHJKL2D8Rx+zbKBm1cZl8p1Hy0rY+JLJE5oH/i36V5WV5jQkeqW56vF7bCVaR6EfcVgxorKykyVMfGKonFwEaV6qVlZQkPY2CQaxqysrgEyFhUtusrK4J8EhGoqueIOGWxfzlAWcDlzHl/SsrK0vTHWdL7mV6grwi5sOuU6AAH7/AO9LeI3UT8ALHaQNjWVleofB5og8PcLz4q24CCHQnT8IMtBGs7aV121xi23lXWdNiNfjXlZWF12OKm2X+n+UaYj4n4sSzjEw90ZkuDKSRIDEwsiNQdtKV+IOArZvtctE2mAkGdNOgXlr/vWVlUIPehmSKTBrviy2txWLFSCFgA+YtAzbaEfai+JX7l32lovDWyGkDTXrrMR0rKyjWNOVMruK1Ua2eE37qQbiwp18sMNNOxHLrQ+I4ZbVQzwxMwDM85PQc6ysqHtMK9zS3jbCgDPcEctT9ZrKysofekc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CEAAkGBxQTEhUUExQWFhUWFhgYGBgYFxgcFxgVGBcYFhcXGBcYHSggGBwlHxgYITEhJSkrLi4uGB8zODMsNygtLiwBCgoKDg0OGxAQGywkICQsLS8sLDcsLCwsLCwsLywsLCwsLCwwLC8sLCwsLCwsLCwsLCwsLCwsLCwvLCwvNCwsLP/AABEIANcA6gMBIgACEQEDEQH/xAAcAAABBQEBAQAAAAAAAAAAAAAAAQMEBQYHAgj/xABDEAACAQIEBAMFBQUGBgIDAAABAhEAAwQSITEFBkFREyJhMnGBkdEHFCOhsRUzQlLBFmJyguHwJFOSstLxQ+Jjc5P/xAAaAQADAQEBAQAAAAAAAAAAAAAAAQIDBAUG/8QAMREAAgIBAwMBBgUEAwAAAAAAAAECEQMEEiETMVFBFCJSYZHwBYGhweEyQnHRFbHx/9oADAMBAAIRAxEAPwDp1jDfhqsBQOgAj8ql4e2FEDpXlBXrxAOtUxEkUGowxy9/1p5Lk7UqGe6zfPGJy4c++SewH/utLFN3bYYQQCDuCNKcXTE1Zz7hHKrWovXYZiJUiGVQeoOxb1rm/PXHvHvZFJ8K2xj+82xb17fOux47ErhbbWkEgBgE3nPJj3SflXJ7HLVx7LDKhYRlnctOuvTSa25Yk0nZjCuY6V6NiNat7vLGJtzKDvMg/Cqx7bjdSPfU0zXchUatj9mWIUY9QxALW7qWy2wvMvkM99GH+asWcw6RWm5a5YuYjztKJ0PVj6T09aNt8A5pcmxbm67ZutavpkKmCNZH1HrVoeO2LiyG/Oq7g1i7ibl3B40C7bsWWdcSQReQfwfifxzro38p1NZbCcqYjNKQJ3k6V5uXHLG6PXw5MOWKdU/XwbnB4kQYMiawPFvs8V7ty4b7DO7PGQaZmLR7XrW0Thhw9lUzZm1LHuT29KduHyj/AAj9BXPPLLHzEw1MYtI5bieRlX/5mP8AkH/lUP8Askv/ADT/ANI+tdC4mBVFd0rXHnnJcs4XFIy/9lR/zD/0j60/g+TVdgPFIn+4PrVsbmtWPBW84rojKTfJnKkj1gPsiS4B/wAS4n/8Q/8AKsFx7hFuxddLdwuoZgrEAZgpK5tCdDBI9Ir6N4Qhyae1BiTAmDEkbCetfOXH8G9m54V1SrWwqMh3BAH6iDOxBFdElROJ3dlV4VHhetesw91AqLZuoxY21uvOWn32pmKaImq7CAURXuK9FaLFtYzFLFKaIpkn1w2NUjRtKfsYtMsz+VQbmBToSB26fWvRwqW1zMY7dz6AVpSI5J1sqZO1ehcnZsoqgPGNQJyjsafv41RtDf0o2huNLa23mvRFROFXA1sMOsz76mGs2WUGMwua4xaPiOkVFOCQ6aU9zJxMW7iKInLLegnSfzqJbxoP8S6+tbK6M3VkhuH220yj5Uj8u2mEFND8f1p3D3gNTpUyzxBCcs69qVsaSM7ieQ8O4AyLoZkjWfp6VKt8Ha0AAoKj+X6Volu06t0Ut8huKZjuYOMWcNbClSDfOViBsiakH4n8zUO1jVAzKQQdiK1nMPCMPirRS+PKvnzgwyED2g3TSZnSK4njMYcPeuDDZ7uHB8pcASOpjf4wJ7CuLURbd2exoYRnj2xTtd/BucXjARFIVlR7h+lY7C8Z8XoVPXSBW0w/sr/hH6Vw5VwTq1tSRTcQtb1m8eIrY45N6ynFbe9aYDzpMoWu61Z8v3puVV4Th92/cFqwjXLhBIVY2GpJLEAAdyQNfUVfcJ4BibFz/iLNy1r/ABr5T7nEqfga9KMVZjJ8HWeAjyj/AGPj2r55+0DjIxmOv3k9gsFt+tu2Ait8QM3xrr3OXHPufDngxdvA2bfcFl87/wCVZPvK1wQmryP0LwQ4tiZdBSZafcRTJNZHQlQhNNzrQ7Ui71VGcpWxx6ENDUE0i33PLjrXiKeI0puKaMpdz6dx3EwDCyD00k/CsvjuLefzsSR3n9aqeK85sv7pMpHUnX/SqG7x+5cOZgADtpp/7rqVIx2tm9sX1uAEEMdKu8PglbqQSNQe9c44BjGF0FTIb2p9kepromCxaK4XNsBPSQdQdffSZNUx7DYq5hmIVgw3KmSPeOo+FecXzuRK5Qh/mGvxE/Q1OxGBtXRmtOuYdYnX37rWI544Tc+623YF7geGdAYAg+0R6RrUpxZe2RU828WYS6sZO5LEk++q3gXMFxnVQreITAJINsk6eZd/z6VCwWCa6D4jHwra5mKwWOoCqs6ZiTGvqat+V4S61w4fJZso1x2JLEhRIUtoNWgQoG/WtArgd4xzVcTEXrQaUtvAmZBAGYT1EzUd+dbqkPO3SNPrNZu94l53u3Ac1xyzNBjMxnf4wPdXuzgAzQSaXcbil3NjhPtEvXDlER3Cax2nNW14RxiVDFWJ9SY+Ak1i+XuWkALENtoxMR8K33A8CgUAGYG9DSS5M334Jt202JtXbTEotxSpZdxPpt8O1c3fhbYe+9q6AWQxPRhEhgOxBBrr9i0ANKyfMmDW7iGb+UBJ75Zn8yR8K4dSk1Z6mgzzhcE+GZk5GEQK0WGw4yL/AIR+gqhxuBjathgsMfDT/Av/AGivMyvg21XKRTYnDTNYbiHMK4fEvau4e1cUPDG4G0TKDoVMgkGZFbzmzjCYO2hZczXGKqCYAgFi7dSo023JAkb1yvi2Kt43G2mcjKStu4FDKCAGjXMTJOgiJ023rbSpr3n2ONROt/ZxwHCm3ev2nF23ebINzltrDG2xMEnMTJgSAsgGa1uKwzKD4Z0/5bbGT5srGRr2I9JWaxScTxOCwqrhEwgtWyVVGtX1JXQ5gfFYkkk+1BME1Un7RuIzL2cLA7o+m/8AF4hnaumOtwyVpkrS5JdkW3OnL1rFolu7ntFCSrIASpYAMChMMDA0BB0ETMVwnmvhv3bE3LIcXFUjLcCFA4IGoWTpMjfoa6piudMVeBLWrJGqnKTAglTIkx7J36Cdq51zUC2ZmRlJYvObMpZzLGTrqZNadfHJ0nyPo5YLnsUDttTLNXlTQ1XRLlaPJoooqjI9q1egKaFOrUs1i77nqky16Ap8LSLaLWe5p+3BjWoWPXK3oaMNdPWuowo6V9nfBQ+e42wOVR3MAsT3AkaVN5pw7jE+TdgoUDfQZdI6RrVVyHxNGtXMO9zw3zZrb6xPVdNZ0kfGt/wq0rIr3CGjRbh3MdW/lPoaL9TJ9zG40XcPet5mJuRmcDUBSCI+AipuC56eyFDjMO59ofHqD/SrnmXE2cpF266LEnIFJgdSYmK5LiMcpJCAxOhbViOkx191JpNclwZ1SMBjrbEjwWcjM1vKpLLJBYRlO53FVmK5Vu2ljx1uYcjNAGW48aqpQzI66E7bVi+GYd8visfDtA6sCMzEaQF+v51Jw3F5vAyzRAVm9oAbe4+6uTLmcPdTPW0eiWX33xX6mo5f4nkaFAymAynVSs6hgdDUTj3DrWExly2igJIZfQOAwE+kx8q0Z4zh2IS/aCXQEBcgKYIBksNdRr8aicXw+FbEtfLi4oRSUjQEKEWSD5pCzEafKlgydNNtlazFLPJVGmN4bHKVhiIjvU/hWOOYQKreOravYVcXYRUZGCXUQQsn2Wgbdj76zeG5ga0fMNOn0ruhOM42eNlwSxycX3R2PD4khHf+VC3yBNY67xRQDqJpjg/NMFSYK7Ms7qdCKouY+Xb4Ju4Um/YOoya3LYP8LoNdNpE1x6mD7o79DtvbLhk3G8UUAma3K8QS1gxff2UsK5jc+QGB6nb41wm7dfUEkHsd/lWx584k33TCWST4Ny1DwYJuIlo21J6DVjHUj0rznDdJRO7W49kYsznO/MAxz5wTaaAttDqMqlj5+zEknMIAECNJrHZbqjMJVS2VmE5Q+pylts3lmPcRXm8pz5M4Y9DroegnvsO0mol9SrFCZhiNDKyNCQRodt69GMUlSPLcvB03hvPJuWsl6TBBDgCdNJeBvOs99DNeePYhsgWySxcESmoI10EHVo6a9PSuc4a4ZAB3I/oKt8Fxg2rg2ZFKyseU5QIIB6yJnTWTpNcD0MYy3QX5Hdj1Pu7WdF5X4ZlXVS73AT5Ht28sIkg5tgF6x3qXxrk67j8FcuYcqHLgqhP7xV9oZyBDHynp5synYRK5Sxi49Atpciqqi+8AtrJyB8oktrp2mQRo3QrQW2gRBCqIAkn5k6knUknUkk1lpsORSeTIuTDU5be2PY+TeK8Mu4e41q/ba3cXdWGvoR0I9RpUKa6d9ueAc4m3iNTba2Lcz7LqScsRpIM+utcwr1ou1ZxMWaKVVJ2FeYqhC17U14r0BSY1wSbFsswCglj0Ak1fJy9fIGiDTY3Fke/Wq7g/GTaOVlGQ7lQAw9S3Ue+r/Pc6IP8Aq/8ArTUV6l736FRfvKRBMmo63gKThvgFWF43AZ0ZIMCNirb61KbCWo8t5feytm+IjStu5PA9w/Ekb/6zWg/at0iM07an+v8ANWct27SiTdLeiof1aP0pLmMgEKMo9TLGnYmrJ/FeJvcGVnJGk/DYdqOXsJ4zvJKWray7D2jOioCdiSD8AfSqexba44VVZmbQKBJPwH+xXUOXuT/BtRduEu5DEJAVYERJBLde1c+bLS47nVp8ScuexmMfjSyC2ultToBtG1McP0aQNhPy1rf/ANisPcnVwfRv6RFVGM5Q8MkW7kyCPMNe24+lefJnvYMmJcD/ACvxAZnLQTc36idxoenT3VUcQvGziLiwArMrwBAysisABtGsfCp1rhbYdczKxE+1MqD6xt8Yqj5qx+e+pgCLSLp1gtJ9dSflSu1TOiKW/dHsbPk+0hF2w7fg4gBdAcyMJKNO2hO3XSshxKyLbPZunzIzKT/eUkSPQxU3gmOPQ079o+CnELdQZhiLaXRG8xkce/Mv5116OfeJ5H4vhqayeTP2cZkdddNAexFbrl7hLSLqPcVRsFYq0nU7HasbguHKYLHUdOn+tbzl/jKi2VPxPY/Su9I8bI+1FtiMaw/frbvWzsbltGI6eYxNYXmV1vK9oQkMSn8qMpIAA/lglfca1vFMQDh8unmBJY6BQdMxI6e7U9ATWAx2GYW3KSxAJBggn1gdY1iufNjjJqu6HFzUbfYx7Yc2kN7Z82Qdg5BLR3KrpPdhVSoq14vf8VUyDyW/LAVtCY8xYyCWgnp10qpmoXYv1FmK920Z2CorEnoASSQJMAD3mmjW65O4Ubf4hBDsPiq7gehO5+FXGNkTlXJP+xvit8YlrSsww8G5cXXKGAyqewZpj1gfy12S5ixG9ZThrGKsrj6VfSRg8zbI3GjbuqUuKrod1YSDG3xrKf2SwI1NhYHdnj4y1eOZOaLOHfJrdudUQxB6Bm6e4SfdXPOJcWvX2m45PZAfIvw2ohpnfc1WRL0LpMVattewrQcO9xgAjEBQSGt3BGjFdNTO0d6yvEcMEdlkGNip0YdCKdN+BOh3BJ121/QxSDFi5+9B8o9pYBjoDpB7TvtNVPjgS8kMLFBXqa9XNNgR11HT0pkmsimE1JTiLgABtAIqHRQIlq8U/ZeTFL+zm7j8/pXoYBx1H5/Sq6kfJ2+x5/hY3fuRoK8i4TT5wLdx+f0qTwzAJ4g8ct4Y1IT2j/d1iJ70nkQ1o83ws1PJ/LlwquIBYOSGtKOqCQxb0bUDUaa9a02Jt4/dUkdg9uf+6mbPPGHVcoS4BECAsADQAebaKaXntBsj6eg+tcM25O2eliwTgqUSLc4/ibDfiKynsywPmNKesc7CfOIPWpjc+WH/AHtp2HaFj9azfG8Vgbsm3buWz2CgT8Q0D5Gp2s6IwvvGmWbY0eIb6XPGQkkp4jW7ig/wwCJA9PlVVzJj7F0obSup7NlJA7Zl9odpAO+prOtYAPlJI9RB/KpNsrswPvG9GyjpUpNcrkt+DtV/x3FkWcI++Vr1vadSUuAfJj8qy2FxyJ3PrG/wnSp3E+NW7uGNsZxcW6lxDAy6K6OG1kaMCPUVWBuOSzH8QxvLhpcscuX2zFgIBEVc8NwMpmD5SNTrsOrH0FYP7xcmZB95NXlvj34Qtkt3aBoT0G+w/M69q7Z51Fccnk4Pw6eSaUvdXqXmP4iXAQGUXrEFj/MR0EaAdNepNZ7mbmbJ+DYMEAB7g3mNUQ9AOrDWQYiNQ8UT+98h9ay2LwDM7sCILMRqdiSe1c2CctzcvU9D8V0qeLHDArpvsLwniZtOGhCJ1V0zIQejKIMe4gjpVzxdcHdFt8OlxHn8W37drXbw3nN3OUgGPUa5/wDZb91+Z+lel4dcGzAe4n6Vq9rd2eMtLn+Bml5e5dtXcSNyqKzNbYHMrKVUBjHsEtpME5DIFb+1giDtXH0w15SSLhBO5DsCdZ1+NOeHiP8AnN//AEetI5IxVGOTQ6iT/pZ9B4PhxW0WVTcuRIUKWCg7T0LRrB/OsFz5z1ds2fuvhlL7Gc7QLlq3oIAA0LEN10HrtzxWxQ2vuPdceo1/BXXOZ3zHuzMT8zWjzxcaJj+HZ072si27hnfU7nr6617e90XQdfX6V7/Zb91+Z+lH7LfuvzP0oWelRo9Dn+BjDaLSWx5fj+lSP2Y/dfmfpR+zH7r8z9KieRSY1os6/tYxib0nUCfSd+513qPU/wDZj91/P6Ufstu6/M/So3Ifsef4GQIpKsP2W3dfmfpR+y27r+f0o3IXsef4GW9FJRWB9YLRSUtIDpuE4Lw7A4LDXsfae9cxUEAEjw0IDaKGGgBWdySdKd5W5Y4dfx2LS2fvGHSyHtyXGRyYZc2heOh10I3pbd3BcUwODt38YmGu4QZHD5QWQKqtlzEDUKpkTBmRRy9zDw7DcVvCxFvCXbXhZ5bJ4obMWBb2UOqztoDsa19UeG3kcZ8y3c3478fp4KTlPgVi9wnHYi5bzXbU5Glhl/DVhoDB1PUVf3+U8IL3B1FkRiUY3hmfzkWUf+bTUk6RTWOu4Ph3C8ThbOLTFXMSxy5CvlUhVlspIEKDqTqdhU7EcewxvcEP3i1FlGF0+IsWz4CL5zPl1BGtJV2fy/7Cc8km5Rum5V3+E943lPhuKfF4TDWXs4rDLIbMxViQCIBcgrMAyAddKa4Ly9gV4bhcRcwF7E3LoAbwPEZ58xzMocAL5YnuRU69xjAYO9jccmMt37uIWEs2ypIIAAEqTMkDzGABTHB+J2X4XhLKcUtYK7bEv5kLx5xkKlhG4Pwp8WYueTaqcqtefHPzqyLyny/gMRisb4mEe1atDDZbV3Or2y4fNmAedSFOp2qRyryHhcuKGJtZmGIvrZlnEWrUAHykTqetVmF4haw44tOPt4i7cw9k27uZQbtxVu+VQGOYr5Rp6VqL/OGEbGWiuIsrb+54hmOdQvjXXswhM+3CNpvvQq9R5JZrai3XHn0SMdwbgmAwnDrWNx9p774hoS2pIhfMQQAygnKpYknqAKk4/kTCnH4HwmYYPGKzhcxkZbfiBFY6gOCu+o80HaPHC8ThOI8LsYO/ikwt7DNoXjKygMBGZlB8rRvIK9qe4/x3h1zFYHCs5bCYW3kN5GZQLmVBbYOmpC5BLDTzelLijXdl3PmV+9fivShnnvgODs4e6fud3CXUuZbLgvctXlBEFnBKpmEwGhgR11qg+y7g9nFY7wr6B08J2iWHmBWDKkHqa2vH+N2bHDsXZucQTGm9K4dQVZ0VvZzsCZy75j/L3MVkPsk4jascQz3riW08G4MzsFWSUgSeu9DrcjTFLJ7NPv8AJ8/pfJpMNyDZtYjiKXbee2ljxsMSW0Vhd0kESVKgazsD1rPc0cDsWuD4HEW7eW9dMXHlvN5HOxMDUDYdK2HLfO9i5gcTZxF22t22t63bLMB4tpg3h5SfaI9mB2U9aqeG3cHxHheGwl7FphbuHfXPl8yjMNMxAMq286EbUOmuDKE80ZXkvhq+/hlriuS8EOJYSyLA8O5hrruuZ/M65YM5pET0ql51wOBtYe+LXDMVZdTlW+6P4IIuBc2Y3CCrCYMayKu35uwr8ZsML1sWLGHuW/FZgEZ21gMdCNAJ6maq+cij2r7njSYhMxcYUFPMPEDLbBFydBEGOlN1TIg8qnHe32Xnz99y1xvJmAw9tUfB3rto2czYu0zu+f8A/UhkaeaQuXXtNVH2c4DheLK4Z8M9y+qO7XSWVHVbgCkAXJBIZdI71f8AAOJYPDMl6xxNVwQta4W4+e4HgxlzHOkaeUDp61kPs141YTit+/cdLFq4l8r4jKoGe8jqkkxMdPSh1aHDqPHO3Ljld+/34LTlzh/C8dxHwbOFZLaWLxdXZhmuLdtKrArcJ0BbtvScwctYJ+HYnE2sJdwdyw0L4hceJDKNFcnMrZsoPf5VU/ZXxOzZ4leuXrtu2htXQGdgqkm7bIAJ01AJ+FWfFOP2uIcKvW7+IRcVYuu1rNcC+MFJZIWQHlCVHqAaSaovIskMqUW6W31fqSLvAOF4D7thsZZe9fxAGe4GYLbLELMBhC5jAgE+Uk1h+fOXhgcY9hSSkK6E75GnQ9yCCJ9K6Djr3D+KHCYu5jLeHewq+LacqGOVg+UZmEaz5gDINYT7R+PJjcc921+7VVtof5gsktB2ks0ekUpG2jlkeRW32e6+13xRmKKKSpPWFopKKACiiikAUUUUALRNJRQAs0TSUUALNFJRQAs0TT+AwjXrqWkEvcdUUf3mMCew9a6Te+zPCgth1x//ABq285QhRb2nUbgbfxEgEGKpKznzanHiaUvU5fNE1rL/ACmi8KGOLt4hum2U8uQRca3uNT7PerNeQbR/Zn4tz/jll9F8n4IueXTXUxrSpkvV4lzfq19DATRXQ+YuT+GYZb6/tBjiLSMRabLJuBcyoYXrp86l2/s+wK28Ib+Mu27mLVPDXKpBdgkqCF01dRr3p7WR7fiq+fozmM0V0fhf2bWzisbYv33VcKttw6KPMlxXaWUzBAXp61C47yEgTC3cDfN+3irgtIWGUhyGIJgeyMjTIkZaNrGtdhcqv/XazCzRXUW+zLCF2wtvHzjUQMUKjJsDEDUbj+IkAgxXMsRZKOyMIZGKsOzKYI+YpNV3NMOpx5rURuaJpKKR0CzRNJRQAtJRRQAUUUUAFFFFABRS0lABRS0UAJRRSigBKKWkmgApaQUsUAW/KHEFw+Nw95/YS6pY9lOhPwBn4V0zmP7PPvWOv4q9eVMG6C54isCwItqokERl8pMztFccFOnFPk8Mu2TfJmOWf8MxVJrscefTynPfCVOqf+DqfAuHnH8DbCYVla7avkw/llfFLqSNcsq3zBFW+NizjOCYMsGu2FIfKdosBAfSSrEe6uKWMSyHMjsh7qxU/MGkN85s2Y5t80nNPed6NxhLQtyfvccv82qO3c/YXiTJi8trCfdfDc5yD4/hhJYzMZtDGnap9rjSWP2PbuW0Iv2cquwGa3cFuzkyk7Zi2U/DtXBTi7h0LuR/iaI+deWvsYliY2knT3dqreR/xzcVFtcfL5Udw5ew12xjeMG+fGPhW7ilwALloreKqQNIAGQ6fwmsbgvtC8XFYHPatYfC2Lk5LfsrmRreY7ABQ50A71g/vbmfxG2g+Y6jsddtT86Ymp3GsNBHlz5bVf44o7thOVLlri93iL3LYwuV7gfPr5rWQg6QAJJmYgCuM8fxgvYq/dX2bl646/4Wckae4iorYlymQu2QfwZjlH+WYFNUN2a6fTyxy3SlbpL8kJRSikqTsCiiaAaACiig0AFFE0TQAUUtFAE7gmD8a/bt6QziZmMo8zDTUkgEADUk1qrWPw1m09i6uW4gxWURJXOIS0SJHmVu+hTU1lOCYDx79u1my52jNExoTMddqvl5SQ22u+OcmRHQ5FUsrqzCQ9wQfKRAJNcmocHKpya7HPl23UmeuaOKWbnh5bi3IvF0i2fwcOQgFpgQJggnKO2+tW93jmEF/wAZ7oc+GLcIhZQr3ZbLnVSBkGoJOXPCzFZrh3Lwu4cXfFyuRdYJkkFbOUv5p0MNppUrE8pqgcG951F5lGTym3YbK5YzodyAAdqxccNKDk+LX+/QhrGuLLzC8bwluzYtm6p8J7euRyYS40sQUgDKQZBk7RTT8eseIG8W3PjKwJF1lCixdTVigZfMw1AMSDrFUeM5aVcTYsrdLLe0FzKMuhIJUqxDDrvI6xT+J5QW0M928QircZyqSwCOiJAza5hcVvQVPTwJ/wBT5+/2J24+9s94fiNoY3Eut/J4iRbvlJyPNsscoUToHUNAnrvNT8fxXC/iMtxPKuJUKFMub/hlXWBEaNMwRVbjuTDas3LjXZa2XAGUZWKuEVZzSGaRAg9pqLj+WDbxNmwXkXioz5Yhs5tuMs6wR8QRTrDN2pPj9lz+hVQk+GWXMfGLNzF4e4lxDbS5JMXGCjMpBZGVdNNlJ2qxHHsOLrN46glrTXSVLi7bVHD2EbIC2pUywBM76VWWuSM7sqXpyvbU+VJh82YjI5HlAmJmJ2iqjhfAxeRn8TKLbuLnlnLbW01wPv1KMsd4p7cEo1ufCr68i242u/Y0OG4zh/CdfEVAcPaQgK2fMtllKglStzzEAqQN8wNVPA+N+Hh1ttciMTaMZZ/B8zXdY2nKe/anDyogKqcQAVdUvSoAVntG6oRmYBpjLJjU0XOUwpZWukOTd8JTb9pbKK75zm8pIbSJBiZg049CmrfNP74BdPlWXuI5iwpuXCzqyt4ZWBcP7o3rq+0giWFsRt5t6axHNGHBtqIZTiC7tEKiDFC6Gy5ZJKjodATpVXheUbVy4qJfc5rAv/ugDkZlVBrciTmPXSKYfldQrfjjOBcceTyGzaveCzlp0O7AQdOtZqGnutz/AF/wJRxeWWPCcfh7IuD7xbKm61y5Ft/xrLWyBZGZdw3QwPNM1B4FxOymCuW7jiSb028pLXA1lVtw0QsOJmREUYjle0rspxByiybqubYysFLAnMrlcshdiWlwI0NZat4YceROm/Q0jCM06ZtOY+MWbmKwrpcVrdu6C0Z9FzWySVZBGx0Wdql3ePYXOS7rcOa0WYWyAyriXcCConIhWZGsdawFFX7JCkrfBXQVJWdCwnHbIc+JiEZ/Cy3LwRgXHiOwCHIQSqsoKssNpr5azPDCmHxVsOytadFF2QY8K6oLKwGoIBB06gVR0VUdMo2r7jjhSvnuafg/FlOIxFx7osvdUi3dySLfnUwFA08gyj/WrbHcUwv4jLcQQMQgQK0t4zo6usCI0adZG1YKilLSxct1sJYU3Zt+McZsPj8NdFxTaRySRnIVcwOqsgj3Cdqb4/jbF+1cUX7YYXEuLpdbMFtuuUMbYIMnrpWMooWlSqm+AWFKuexteFcYsrg8PbNxFdLgZwyuYjEZxKBcriIPtAjprUniXMthEvZSLz3MoK/wmbLo0s1sF0BK7wxMawKwNFJ6ODdtv7dieCLdnQMZzDhjaxCK6zcFzKSrZZ8C0q5hl6kOAehHrUbG8zpmuZLkp98tsAF3w8FrkSuxaNN6xE0Ulo4L1YLTxRoOasTaYW0tOtzK19yyhgIu3S6DzAGQsT2rPUUV0Y4KEdqNYx2qh/B4p7TrcttldTIbTQx66VP/ALR4k5vxZzxIK2yIAyiAVhYBI0jeqi6sqRvIprD2iDJjYj85qnjhLlowySfUS22vJbWOM3ktGytwi2Z8oC9YJGaJ1gSJ6U63MeIKupvGHJZtFmWMtBAlQSASBA0qgWw47HzBt411mlewxJ0Gs6+8QB8KOjjvsvoY9WTV9PkvMVx6/cuJda5L29UICiCdSYAgk7kka17tcxYgMG8UkgECQhGUhAQQRBEW03/lFZ9sOx12Mzv/AHQKW3hyCNBpBmdYCxlo6OOqpfQFkk2l0+P2L1eYMQDPjH+KZCn23FxpBGvmUH0jSK8XeOX2ZHa6zNbYsjGCVYkEwSNpA02FUlzDEltBrOs7yAIpfAPlhRp6jvO0fpR0cfhC6s0+Mf39C+PMmIzB/FhgwYELbHmAZQYCwdHYa96iWMfcRbiq5Vboi4NPMN4PzO3eqy5hJBAAHmJ2G0GKW3YII0ESDv2WIoWKHokUsk066f39C/8A7S4n8P8AF/d+zomvlyebTz+Xy+adKR+Y8QRcU3TF2c2i9QFIUxKAgAQsaCs+2FMDSfMTuPZggDX4U5eskspjQDuPT0pdDH4X0FvlTfT8fr+XoWicWvCCLhEW1tg+XS2jBlXboQDO+lSG5jxBUr4xhmLmAgOYtnMECQC0MQNJqlsIQIYDr1mZJNM/dSMmg0mdtyR3HpT6UH3SKlOVJqBd43jd66SXuTmQofKgGUsHYQBAJYSSNar6hHCHX3GP82/9KdSyVOmoggnaJM6CqUIxVRFDPk+CkSKSfWmLFkgHQDygb7nXWmRhTA0G40kdFidRGtOkVLUZUk1D7+hOoqPiLJYiANo1Oxkaj5V4bDnsDv8A5fNM/KikOWfIm0off0JdFMWkKkmNCe+u512299eLuHJYmBrOvX2Yj50Ug9ontvbzfYlUlRvu5nYe+dSMsZaVbJyEQJkEbdCDqQPSikJajI27h5JFLTAtHPmI7dR2900/SaN8U5Tu1XIlFFFI1CiiigDzefKpPYUz94MgQJ1neNCBp86l2rBchVUsWMBQJJJ6ADen24Ld848B/wAL2/wz5Ouumnf86N0V3OXNHI5e7Kv/AErTiGhtBp012Jj40j4khiIGgPfos1ZDhNzK7eC+VYLnIYAIzAtppoQfcZrx9xc6+GxBUuDlOqjyl5jYbE098DPpZa/r++f4ITYk66DT/wAM1ePvnlkgbx8Ik79at14FezeGMPczZc+Xw2nLsWiNun5V4t8IusodbDlWOQEIxDNsVGmp0j4UupAThm+NEG/fyldtT36enzpLl0hssdJ69zVm3BL+oOHu6DX8J9F9dNtD8qbPCbpFtvBci4YtnIfOeymNaFkh5NJLI7qS9P5Idp5CnuJphMSTOg3gHWJkj47dKmXcEbblGQo6mCpEEE+nyqRe4TdU+G1lw2XPkKNOXctEbetG+KBxytL3q/cq1xZkCN4/Ugx8qW3iSY21y7dA3f1qwtcLuNAWy5kKRCMZUmFIgaidAac/YN6WH3e5IXMw8NgcsnzERtIPyNHUgZbM6/vRWW8QSQIHc79yP6UPiCC2mi+/sD/WpuH4Y7gullmVN2VCQsCdSBA01oxnDWtkG7aZC4kZlIzDuJ3p743RXTzVW/m/2I99yFkR8aaa+0toPL79TE09CgEaADcdBR4anWAZ696aorJDJJ+7Kvl9SK2MPQdQOvYnp6iKe8cwdNcwHzjf506EHQDT/f8AWvPhqSdBJ3oteCY48y7zs8eMcs6Tmy+m8TXm1iCSBHQTv6j+lPeGIiBHbpSKinUASNNOlHHgpwy2ve8fn5GbmJIJ0ECffIXNS/eD2HUDvIE6+lOZUmfLJ92tKVWTIGo1222p8eCXDLbamqsLDyNd5g/7NbHjXK9m14wtu7Nat5ozIfN4ltIIUSujEwddBWPtoogrHw99W55kxchvvFyQCAc3QwSPyHyrmzQm5JwdGsY5Nq5/kc4bwu21hrtw3cxuNaRbShocWjczMDqRsIEbE1aDlJTcCKzn8e1b6ew2H8dyNNWEED4VncPxO8gcJddRc9sBiM0zv8z869txrEFVU3rmVVKqMxgKRlIHw0qJY8rbqRThO+GWPHeXhYR2liVxBtiR/wDH4S3VY6aNDCelZ+rA8bxGQ2/GfIwylZ0K5QsHvoAPhUCtcSmlU3ZpBSS94SiiitCydwXFizft3CWAVpJTKWAgjQNod9j0mtQOa7AYkLdGR86gZQtxjYFkh1znw1kSAM0DSsVRWOTBHI7kZzxRk7Zrn5lstavKRdOe2qqsJGYWEs5swOZNV13BECN6h8M5iW1h1t5CbiXAVOmXwfEt3nQmZksnyJrOUtJaaFV98ErDGqNvZ5rsK6/vyg8ViWW2xY3Lq3MhUtsMujBgQdagY7mO21h1QXVuNbW0FJBtqqXTcFzNOYvEDbeTNZeipWkxoFgibWzzlbW7efLci7dVgYUsiC06SsmAwYggaiJpu1zRaUIR4wY+CHgIVtizbZJtBiQc06ggaSJ61jqKPY8QuhAveM4yxcuC/bLq3iKCugORETzqJbIS0wskCB2NXn9r8Ot3xRbuuxVUJOVJU3TceVUkAxlBgAMZ2rDUlVLTQkknfA3hi+5q8fzNbbCth7aOIt20tOYDDLczsGIbaFSPXN3qTb5steNddheCm+l+3lyy2RCvhPLaKZnSeulYulqfZMf3+X+g6EKNHwrjlpMNes3FbNcdnGVFYDMmWJZgVM9QDFNc1cYt4jwvDDkrmzs4VSc2WBlQ5S2mrQJ00qhpKtYIKW5d/tD6MbsauWJJIjXKfeVJOteWst3A06Tpv0+I+VSKSui2ZvSwbsYaweh/M9h9KBYPQ9T1OstPw0p+lo3MXseP5/UatWyDqZ0j4wKFtGSTGvqdoI/2KdopWUtNBJLwR1w5EQdvqTt13r2bWpIiSsT696dpKdsS0sEuAVYAHaiiikdCSSpBRRRSGFFFFABRRRQAUUUUAFFFFABRRRQAUUUUAFFFFABRRRQAUUUUAFFFFABRRRQAUUUUAFFFFABRRRQAUUUUAFFFFABRRRQB/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8" descr="data:image/jpeg;base64,/9j/4AAQSkZJRgABAQAAAQABAAD/2wCEAAkGBxQTEhUUExQWFhUWFhgYGBgYFxgcFxgVGBcYFhcXGBcYHSggGBwlHxgYITEhJSkrLi4uGB8zODMsNygtLiwBCgoKDg0OGxAQGywkICQsLS8sLDcsLCwsLCwsLywsLCwsLCwwLC8sLCwsLCwsLCwsLCwsLCwsLCwvLCwvNCwsLP/AABEIANcA6gMBIgACEQEDEQH/xAAcAAABBQEBAQAAAAAAAAAAAAAAAQMEBQYHAgj/xABDEAACAQIEBAMFBQUGBgIDAAABAhEAAwQSITEFBkFREyJhMnGBkdEHFCOhsRUzQlLBFmJyguHwJFOSstLxQ+Jjc5P/xAAaAQADAQEBAQAAAAAAAAAAAAAAAQIDBAUG/8QAMREAAgIBAwMBBgUEAwAAAAAAAAECEQMEEiETMVFBFCJSYZHwBYGhweEyQnHRFbHx/9oADAMBAAIRAxEAPwDp1jDfhqsBQOgAj8ql4e2FEDpXlBXrxAOtUxEkUGowxy9/1p5Lk7UqGe6zfPGJy4c++SewH/utLFN3bYYQQCDuCNKcXTE1Zz7hHKrWovXYZiJUiGVQeoOxb1rm/PXHvHvZFJ8K2xj+82xb17fOux47ErhbbWkEgBgE3nPJj3SflXJ7HLVx7LDKhYRlnctOuvTSa25Yk0nZjCuY6V6NiNat7vLGJtzKDvMg/Cqx7bjdSPfU0zXchUatj9mWIUY9QxALW7qWy2wvMvkM99GH+asWcw6RWm5a5YuYjztKJ0PVj6T09aNt8A5pcmxbm67ZutavpkKmCNZH1HrVoeO2LiyG/Oq7g1i7ibl3B40C7bsWWdcSQReQfwfifxzro38p1NZbCcqYjNKQJ3k6V5uXHLG6PXw5MOWKdU/XwbnB4kQYMiawPFvs8V7ty4b7DO7PGQaZmLR7XrW0Thhw9lUzZm1LHuT29KduHyj/AAj9BXPPLLHzEw1MYtI5bieRlX/5mP8AkH/lUP8Askv/ADT/ANI+tdC4mBVFd0rXHnnJcs4XFIy/9lR/zD/0j60/g+TVdgPFIn+4PrVsbmtWPBW84rojKTfJnKkj1gPsiS4B/wAS4n/8Q/8AKsFx7hFuxddLdwuoZgrEAZgpK5tCdDBI9Ir6N4Qhyae1BiTAmDEkbCetfOXH8G9m54V1SrWwqMh3BAH6iDOxBFdElROJ3dlV4VHhetesw91AqLZuoxY21uvOWn32pmKaImq7CAURXuK9FaLFtYzFLFKaIpkn1w2NUjRtKfsYtMsz+VQbmBToSB26fWvRwqW1zMY7dz6AVpSI5J1sqZO1ehcnZsoqgPGNQJyjsafv41RtDf0o2huNLa23mvRFROFXA1sMOsz76mGs2WUGMwua4xaPiOkVFOCQ6aU9zJxMW7iKInLLegnSfzqJbxoP8S6+tbK6M3VkhuH220yj5Uj8u2mEFND8f1p3D3gNTpUyzxBCcs69qVsaSM7ieQ8O4AyLoZkjWfp6VKt8Ha0AAoKj+X6Volu06t0Ut8huKZjuYOMWcNbClSDfOViBsiakH4n8zUO1jVAzKQQdiK1nMPCMPirRS+PKvnzgwyED2g3TSZnSK4njMYcPeuDDZ7uHB8pcASOpjf4wJ7CuLURbd2exoYRnj2xTtd/BucXjARFIVlR7h+lY7C8Z8XoVPXSBW0w/sr/hH6Vw5VwTq1tSRTcQtb1m8eIrY45N6ynFbe9aYDzpMoWu61Z8v3puVV4Th92/cFqwjXLhBIVY2GpJLEAAdyQNfUVfcJ4BibFz/iLNy1r/ABr5T7nEqfga9KMVZjJ8HWeAjyj/AGPj2r55+0DjIxmOv3k9gsFt+tu2Ait8QM3xrr3OXHPufDngxdvA2bfcFl87/wCVZPvK1wQmryP0LwQ4tiZdBSZafcRTJNZHQlQhNNzrQ7Ui71VGcpWxx6ENDUE0i33PLjrXiKeI0puKaMpdz6dx3EwDCyD00k/CsvjuLefzsSR3n9aqeK85sv7pMpHUnX/SqG7x+5cOZgADtpp/7rqVIx2tm9sX1uAEEMdKu8PglbqQSNQe9c44BjGF0FTIb2p9kepromCxaK4XNsBPSQdQdffSZNUx7DYq5hmIVgw3KmSPeOo+FecXzuRK5Qh/mGvxE/Q1OxGBtXRmtOuYdYnX37rWI544Tc+623YF7geGdAYAg+0R6RrUpxZe2RU828WYS6sZO5LEk++q3gXMFxnVQreITAJINsk6eZd/z6VCwWCa6D4jHwra5mKwWOoCqs6ZiTGvqat+V4S61w4fJZso1x2JLEhRIUtoNWgQoG/WtArgd4xzVcTEXrQaUtvAmZBAGYT1EzUd+dbqkPO3SNPrNZu94l53u3Ac1xyzNBjMxnf4wPdXuzgAzQSaXcbil3NjhPtEvXDlER3Cax2nNW14RxiVDFWJ9SY+Ak1i+XuWkALENtoxMR8K33A8CgUAGYG9DSS5M334Jt202JtXbTEotxSpZdxPpt8O1c3fhbYe+9q6AWQxPRhEhgOxBBrr9i0ANKyfMmDW7iGb+UBJ75Zn8yR8K4dSk1Z6mgzzhcE+GZk5GEQK0WGw4yL/AIR+gqhxuBjathgsMfDT/Av/AGivMyvg21XKRTYnDTNYbiHMK4fEvau4e1cUPDG4G0TKDoVMgkGZFbzmzjCYO2hZczXGKqCYAgFi7dSo023JAkb1yvi2Kt43G2mcjKStu4FDKCAGjXMTJOgiJ023rbSpr3n2ONROt/ZxwHCm3ev2nF23ebINzltrDG2xMEnMTJgSAsgGa1uKwzKD4Z0/5bbGT5srGRr2I9JWaxScTxOCwqrhEwgtWyVVGtX1JXQ5gfFYkkk+1BME1Un7RuIzL2cLA7o+m/8AF4hnaumOtwyVpkrS5JdkW3OnL1rFolu7ntFCSrIASpYAMChMMDA0BB0ETMVwnmvhv3bE3LIcXFUjLcCFA4IGoWTpMjfoa6piudMVeBLWrJGqnKTAglTIkx7J36Cdq51zUC2ZmRlJYvObMpZzLGTrqZNadfHJ0nyPo5YLnsUDttTLNXlTQ1XRLlaPJoooqjI9q1egKaFOrUs1i77nqky16Ap8LSLaLWe5p+3BjWoWPXK3oaMNdPWuowo6V9nfBQ+e42wOVR3MAsT3AkaVN5pw7jE+TdgoUDfQZdI6RrVVyHxNGtXMO9zw3zZrb6xPVdNZ0kfGt/wq0rIr3CGjRbh3MdW/lPoaL9TJ9zG40XcPet5mJuRmcDUBSCI+AipuC56eyFDjMO59ofHqD/SrnmXE2cpF266LEnIFJgdSYmK5LiMcpJCAxOhbViOkx191JpNclwZ1SMBjrbEjwWcjM1vKpLLJBYRlO53FVmK5Vu2ljx1uYcjNAGW48aqpQzI66E7bVi+GYd8visfDtA6sCMzEaQF+v51Jw3F5vAyzRAVm9oAbe4+6uTLmcPdTPW0eiWX33xX6mo5f4nkaFAymAynVSs6hgdDUTj3DrWExly2igJIZfQOAwE+kx8q0Z4zh2IS/aCXQEBcgKYIBksNdRr8aicXw+FbEtfLi4oRSUjQEKEWSD5pCzEafKlgydNNtlazFLPJVGmN4bHKVhiIjvU/hWOOYQKreOravYVcXYRUZGCXUQQsn2Wgbdj76zeG5ga0fMNOn0ruhOM42eNlwSxycX3R2PD4khHf+VC3yBNY67xRQDqJpjg/NMFSYK7Ms7qdCKouY+Xb4Ju4Um/YOoya3LYP8LoNdNpE1x6mD7o79DtvbLhk3G8UUAma3K8QS1gxff2UsK5jc+QGB6nb41wm7dfUEkHsd/lWx584k33TCWST4Ny1DwYJuIlo21J6DVjHUj0rznDdJRO7W49kYsznO/MAxz5wTaaAttDqMqlj5+zEknMIAECNJrHZbqjMJVS2VmE5Q+pylts3lmPcRXm8pz5M4Y9DroegnvsO0mol9SrFCZhiNDKyNCQRodt69GMUlSPLcvB03hvPJuWsl6TBBDgCdNJeBvOs99DNeePYhsgWySxcESmoI10EHVo6a9PSuc4a4ZAB3I/oKt8Fxg2rg2ZFKyseU5QIIB6yJnTWTpNcD0MYy3QX5Hdj1Pu7WdF5X4ZlXVS73AT5Ht28sIkg5tgF6x3qXxrk67j8FcuYcqHLgqhP7xV9oZyBDHynp5synYRK5Sxi49Atpciqqi+8AtrJyB8oktrp2mQRo3QrQW2gRBCqIAkn5k6knUknUkk1lpsORSeTIuTDU5be2PY+TeK8Mu4e41q/ba3cXdWGvoR0I9RpUKa6d9ueAc4m3iNTba2Lcz7LqScsRpIM+utcwr1ou1ZxMWaKVVJ2FeYqhC17U14r0BSY1wSbFsswCglj0Ak1fJy9fIGiDTY3Fke/Wq7g/GTaOVlGQ7lQAw9S3Ue+r/Pc6IP8Aq/8ArTUV6l736FRfvKRBMmo63gKThvgFWF43AZ0ZIMCNirb61KbCWo8t5feytm+IjStu5PA9w/Ekb/6zWg/at0iM07an+v8ANWct27SiTdLeiof1aP0pLmMgEKMo9TLGnYmrJ/FeJvcGVnJGk/DYdqOXsJ4zvJKWray7D2jOioCdiSD8AfSqexba44VVZmbQKBJPwH+xXUOXuT/BtRduEu5DEJAVYERJBLde1c+bLS47nVp8ScuexmMfjSyC2ultToBtG1McP0aQNhPy1rf/ANisPcnVwfRv6RFVGM5Q8MkW7kyCPMNe24+lefJnvYMmJcD/ACvxAZnLQTc36idxoenT3VUcQvGziLiwArMrwBAysisABtGsfCp1rhbYdczKxE+1MqD6xt8Yqj5qx+e+pgCLSLp1gtJ9dSflSu1TOiKW/dHsbPk+0hF2w7fg4gBdAcyMJKNO2hO3XSshxKyLbPZunzIzKT/eUkSPQxU3gmOPQ079o+CnELdQZhiLaXRG8xkce/Mv5116OfeJ5H4vhqayeTP2cZkdddNAexFbrl7hLSLqPcVRsFYq0nU7HasbguHKYLHUdOn+tbzl/jKi2VPxPY/Su9I8bI+1FtiMaw/frbvWzsbltGI6eYxNYXmV1vK9oQkMSn8qMpIAA/lglfca1vFMQDh8unmBJY6BQdMxI6e7U9ATWAx2GYW3KSxAJBggn1gdY1iufNjjJqu6HFzUbfYx7Yc2kN7Z82Qdg5BLR3KrpPdhVSoq14vf8VUyDyW/LAVtCY8xYyCWgnp10qpmoXYv1FmK920Z2CorEnoASSQJMAD3mmjW65O4Ubf4hBDsPiq7gehO5+FXGNkTlXJP+xvit8YlrSsww8G5cXXKGAyqewZpj1gfy12S5ixG9ZThrGKsrj6VfSRg8zbI3GjbuqUuKrod1YSDG3xrKf2SwI1NhYHdnj4y1eOZOaLOHfJrdudUQxB6Bm6e4SfdXPOJcWvX2m45PZAfIvw2ohpnfc1WRL0LpMVattewrQcO9xgAjEBQSGt3BGjFdNTO0d6yvEcMEdlkGNip0YdCKdN+BOh3BJ121/QxSDFi5+9B8o9pYBjoDpB7TvtNVPjgS8kMLFBXqa9XNNgR11HT0pkmsimE1JTiLgABtAIqHRQIlq8U/ZeTFL+zm7j8/pXoYBx1H5/Sq6kfJ2+x5/hY3fuRoK8i4TT5wLdx+f0qTwzAJ4g8ct4Y1IT2j/d1iJ70nkQ1o83ws1PJ/LlwquIBYOSGtKOqCQxb0bUDUaa9a02Jt4/dUkdg9uf+6mbPPGHVcoS4BECAsADQAebaKaXntBsj6eg+tcM25O2eliwTgqUSLc4/ibDfiKynsywPmNKesc7CfOIPWpjc+WH/AHtp2HaFj9azfG8Vgbsm3buWz2CgT8Q0D5Gp2s6IwvvGmWbY0eIb6XPGQkkp4jW7ig/wwCJA9PlVVzJj7F0obSup7NlJA7Zl9odpAO+prOtYAPlJI9RB/KpNsrswPvG9GyjpUpNcrkt+DtV/x3FkWcI++Vr1vadSUuAfJj8qy2FxyJ3PrG/wnSp3E+NW7uGNsZxcW6lxDAy6K6OG1kaMCPUVWBuOSzH8QxvLhpcscuX2zFgIBEVc8NwMpmD5SNTrsOrH0FYP7xcmZB95NXlvj34Qtkt3aBoT0G+w/M69q7Z51Fccnk4Pw6eSaUvdXqXmP4iXAQGUXrEFj/MR0EaAdNepNZ7mbmbJ+DYMEAB7g3mNUQ9AOrDWQYiNQ8UT+98h9ay2LwDM7sCILMRqdiSe1c2CctzcvU9D8V0qeLHDArpvsLwniZtOGhCJ1V0zIQejKIMe4gjpVzxdcHdFt8OlxHn8W37drXbw3nN3OUgGPUa5/wDZb91+Z+lel4dcGzAe4n6Vq9rd2eMtLn+Bml5e5dtXcSNyqKzNbYHMrKVUBjHsEtpME5DIFb+1giDtXH0w15SSLhBO5DsCdZ1+NOeHiP8AnN//AEetI5IxVGOTQ6iT/pZ9B4PhxW0WVTcuRIUKWCg7T0LRrB/OsFz5z1ds2fuvhlL7Gc7QLlq3oIAA0LEN10HrtzxWxQ2vuPdceo1/BXXOZ3zHuzMT8zWjzxcaJj+HZ072si27hnfU7nr6617e90XQdfX6V7/Zb91+Z+lH7LfuvzP0oWelRo9Dn+BjDaLSWx5fj+lSP2Y/dfmfpR+zH7r8z9KieRSY1os6/tYxib0nUCfSd+513qPU/wDZj91/P6Ufstu6/M/So3Ifsef4GQIpKsP2W3dfmfpR+y27r+f0o3IXsef4GW9FJRWB9YLRSUtIDpuE4Lw7A4LDXsfae9cxUEAEjw0IDaKGGgBWdySdKd5W5Y4dfx2LS2fvGHSyHtyXGRyYZc2heOh10I3pbd3BcUwODt38YmGu4QZHD5QWQKqtlzEDUKpkTBmRRy9zDw7DcVvCxFvCXbXhZ5bJ4obMWBb2UOqztoDsa19UeG3kcZ8y3c3478fp4KTlPgVi9wnHYi5bzXbU5Glhl/DVhoDB1PUVf3+U8IL3B1FkRiUY3hmfzkWUf+bTUk6RTWOu4Ph3C8ThbOLTFXMSxy5CvlUhVlspIEKDqTqdhU7EcewxvcEP3i1FlGF0+IsWz4CL5zPl1BGtJV2fy/7Cc8km5Rum5V3+E943lPhuKfF4TDWXs4rDLIbMxViQCIBcgrMAyAddKa4Ly9gV4bhcRcwF7E3LoAbwPEZ58xzMocAL5YnuRU69xjAYO9jccmMt37uIWEs2ypIIAAEqTMkDzGABTHB+J2X4XhLKcUtYK7bEv5kLx5xkKlhG4Pwp8WYueTaqcqtefHPzqyLyny/gMRisb4mEe1atDDZbV3Or2y4fNmAedSFOp2qRyryHhcuKGJtZmGIvrZlnEWrUAHykTqetVmF4haw44tOPt4i7cw9k27uZQbtxVu+VQGOYr5Rp6VqL/OGEbGWiuIsrb+54hmOdQvjXXswhM+3CNpvvQq9R5JZrai3XHn0SMdwbgmAwnDrWNx9p774hoS2pIhfMQQAygnKpYknqAKk4/kTCnH4HwmYYPGKzhcxkZbfiBFY6gOCu+o80HaPHC8ThOI8LsYO/ikwt7DNoXjKygMBGZlB8rRvIK9qe4/x3h1zFYHCs5bCYW3kN5GZQLmVBbYOmpC5BLDTzelLijXdl3PmV+9fivShnnvgODs4e6fud3CXUuZbLgvctXlBEFnBKpmEwGhgR11qg+y7g9nFY7wr6B08J2iWHmBWDKkHqa2vH+N2bHDsXZucQTGm9K4dQVZ0VvZzsCZy75j/L3MVkPsk4jascQz3riW08G4MzsFWSUgSeu9DrcjTFLJ7NPv8AJ8/pfJpMNyDZtYjiKXbee2ljxsMSW0Vhd0kESVKgazsD1rPc0cDsWuD4HEW7eW9dMXHlvN5HOxMDUDYdK2HLfO9i5gcTZxF22t22t63bLMB4tpg3h5SfaI9mB2U9aqeG3cHxHheGwl7FphbuHfXPl8yjMNMxAMq286EbUOmuDKE80ZXkvhq+/hlriuS8EOJYSyLA8O5hrruuZ/M65YM5pET0ql51wOBtYe+LXDMVZdTlW+6P4IIuBc2Y3CCrCYMayKu35uwr8ZsML1sWLGHuW/FZgEZ21gMdCNAJ6maq+cij2r7njSYhMxcYUFPMPEDLbBFydBEGOlN1TIg8qnHe32Xnz99y1xvJmAw9tUfB3rto2czYu0zu+f8A/UhkaeaQuXXtNVH2c4DheLK4Z8M9y+qO7XSWVHVbgCkAXJBIZdI71f8AAOJYPDMl6xxNVwQta4W4+e4HgxlzHOkaeUDp61kPs141YTit+/cdLFq4l8r4jKoGe8jqkkxMdPSh1aHDqPHO3Ljld+/34LTlzh/C8dxHwbOFZLaWLxdXZhmuLdtKrArcJ0BbtvScwctYJ+HYnE2sJdwdyw0L4hceJDKNFcnMrZsoPf5VU/ZXxOzZ4leuXrtu2htXQGdgqkm7bIAJ01AJ+FWfFOP2uIcKvW7+IRcVYuu1rNcC+MFJZIWQHlCVHqAaSaovIskMqUW6W31fqSLvAOF4D7thsZZe9fxAGe4GYLbLELMBhC5jAgE+Uk1h+fOXhgcY9hSSkK6E75GnQ9yCCJ9K6Djr3D+KHCYu5jLeHewq+LacqGOVg+UZmEaz5gDINYT7R+PJjcc921+7VVtof5gsktB2ks0ekUpG2jlkeRW32e6+13xRmKKKSpPWFopKKACiiikAUUUUALRNJRQAs0TSUUALNFJRQAs0TT+AwjXrqWkEvcdUUf3mMCew9a6Te+zPCgth1x//ABq285QhRb2nUbgbfxEgEGKpKznzanHiaUvU5fNE1rL/ACmi8KGOLt4hum2U8uQRca3uNT7PerNeQbR/Zn4tz/jll9F8n4IueXTXUxrSpkvV4lzfq19DATRXQ+YuT+GYZb6/tBjiLSMRabLJuBcyoYXrp86l2/s+wK28Ib+Mu27mLVPDXKpBdgkqCF01dRr3p7WR7fiq+fozmM0V0fhf2bWzisbYv33VcKttw6KPMlxXaWUzBAXp61C47yEgTC3cDfN+3irgtIWGUhyGIJgeyMjTIkZaNrGtdhcqv/XazCzRXUW+zLCF2wtvHzjUQMUKjJsDEDUbj+IkAgxXMsRZKOyMIZGKsOzKYI+YpNV3NMOpx5rURuaJpKKR0CzRNJRQAtJRRQAUUUUAFFFFABRS0lABRS0UAJRRSigBKKWkmgApaQUsUAW/KHEFw+Nw95/YS6pY9lOhPwBn4V0zmP7PPvWOv4q9eVMG6C54isCwItqokERl8pMztFccFOnFPk8Mu2TfJmOWf8MxVJrscefTynPfCVOqf+DqfAuHnH8DbCYVla7avkw/llfFLqSNcsq3zBFW+NizjOCYMsGu2FIfKdosBAfSSrEe6uKWMSyHMjsh7qxU/MGkN85s2Y5t80nNPed6NxhLQtyfvccv82qO3c/YXiTJi8trCfdfDc5yD4/hhJYzMZtDGnap9rjSWP2PbuW0Iv2cquwGa3cFuzkyk7Zi2U/DtXBTi7h0LuR/iaI+deWvsYliY2knT3dqreR/xzcVFtcfL5Udw5ew12xjeMG+fGPhW7ilwALloreKqQNIAGQ6fwmsbgvtC8XFYHPatYfC2Lk5LfsrmRreY7ABQ50A71g/vbmfxG2g+Y6jsddtT86Ymp3GsNBHlz5bVf44o7thOVLlri93iL3LYwuV7gfPr5rWQg6QAJJmYgCuM8fxgvYq/dX2bl646/4Wckae4iorYlymQu2QfwZjlH+WYFNUN2a6fTyxy3SlbpL8kJRSikqTsCiiaAaACiig0AFFE0TQAUUtFAE7gmD8a/bt6QziZmMo8zDTUkgEADUk1qrWPw1m09i6uW4gxWURJXOIS0SJHmVu+hTU1lOCYDx79u1my52jNExoTMddqvl5SQ22u+OcmRHQ5FUsrqzCQ9wQfKRAJNcmocHKpya7HPl23UmeuaOKWbnh5bi3IvF0i2fwcOQgFpgQJggnKO2+tW93jmEF/wAZ7oc+GLcIhZQr3ZbLnVSBkGoJOXPCzFZrh3Lwu4cXfFyuRdYJkkFbOUv5p0MNppUrE8pqgcG951F5lGTym3YbK5YzodyAAdqxccNKDk+LX+/QhrGuLLzC8bwluzYtm6p8J7euRyYS40sQUgDKQZBk7RTT8eseIG8W3PjKwJF1lCixdTVigZfMw1AMSDrFUeM5aVcTYsrdLLe0FzKMuhIJUqxDDrvI6xT+J5QW0M928QircZyqSwCOiJAza5hcVvQVPTwJ/wBT5+/2J24+9s94fiNoY3Eut/J4iRbvlJyPNsscoUToHUNAnrvNT8fxXC/iMtxPKuJUKFMub/hlXWBEaNMwRVbjuTDas3LjXZa2XAGUZWKuEVZzSGaRAg9pqLj+WDbxNmwXkXioz5Yhs5tuMs6wR8QRTrDN2pPj9lz+hVQk+GWXMfGLNzF4e4lxDbS5JMXGCjMpBZGVdNNlJ2qxHHsOLrN46glrTXSVLi7bVHD2EbIC2pUywBM76VWWuSM7sqXpyvbU+VJh82YjI5HlAmJmJ2iqjhfAxeRn8TKLbuLnlnLbW01wPv1KMsd4p7cEo1ufCr68i242u/Y0OG4zh/CdfEVAcPaQgK2fMtllKglStzzEAqQN8wNVPA+N+Hh1ttciMTaMZZ/B8zXdY2nKe/anDyogKqcQAVdUvSoAVntG6oRmYBpjLJjU0XOUwpZWukOTd8JTb9pbKK75zm8pIbSJBiZg049CmrfNP74BdPlWXuI5iwpuXCzqyt4ZWBcP7o3rq+0giWFsRt5t6axHNGHBtqIZTiC7tEKiDFC6Gy5ZJKjodATpVXheUbVy4qJfc5rAv/ugDkZlVBrciTmPXSKYfldQrfjjOBcceTyGzaveCzlp0O7AQdOtZqGnutz/AF/wJRxeWWPCcfh7IuD7xbKm61y5Ft/xrLWyBZGZdw3QwPNM1B4FxOymCuW7jiSb028pLXA1lVtw0QsOJmREUYjle0rspxByiybqubYysFLAnMrlcshdiWlwI0NZat4YceROm/Q0jCM06ZtOY+MWbmKwrpcVrdu6C0Z9FzWySVZBGx0Wdql3ePYXOS7rcOa0WYWyAyriXcCConIhWZGsdawFFX7JCkrfBXQVJWdCwnHbIc+JiEZ/Cy3LwRgXHiOwCHIQSqsoKssNpr5azPDCmHxVsOytadFF2QY8K6oLKwGoIBB06gVR0VUdMo2r7jjhSvnuafg/FlOIxFx7osvdUi3dySLfnUwFA08gyj/WrbHcUwv4jLcQQMQgQK0t4zo6usCI0adZG1YKilLSxct1sJYU3Zt+McZsPj8NdFxTaRySRnIVcwOqsgj3Cdqb4/jbF+1cUX7YYXEuLpdbMFtuuUMbYIMnrpWMooWlSqm+AWFKuexteFcYsrg8PbNxFdLgZwyuYjEZxKBcriIPtAjprUniXMthEvZSLz3MoK/wmbLo0s1sF0BK7wxMawKwNFJ6ODdtv7dieCLdnQMZzDhjaxCK6zcFzKSrZZ8C0q5hl6kOAehHrUbG8zpmuZLkp98tsAF3w8FrkSuxaNN6xE0Ulo4L1YLTxRoOasTaYW0tOtzK19yyhgIu3S6DzAGQsT2rPUUV0Y4KEdqNYx2qh/B4p7TrcttldTIbTQx66VP/ALR4k5vxZzxIK2yIAyiAVhYBI0jeqi6sqRvIprD2iDJjYj85qnjhLlowySfUS22vJbWOM3ktGytwi2Z8oC9YJGaJ1gSJ6U63MeIKupvGHJZtFmWMtBAlQSASBA0qgWw47HzBt411mlewxJ0Gs6+8QB8KOjjvsvoY9WTV9PkvMVx6/cuJda5L29UICiCdSYAgk7kka17tcxYgMG8UkgECQhGUhAQQRBEW03/lFZ9sOx12Mzv/AHQKW3hyCNBpBmdYCxlo6OOqpfQFkk2l0+P2L1eYMQDPjH+KZCn23FxpBGvmUH0jSK8XeOX2ZHa6zNbYsjGCVYkEwSNpA02FUlzDEltBrOs7yAIpfAPlhRp6jvO0fpR0cfhC6s0+Mf39C+PMmIzB/FhgwYELbHmAZQYCwdHYa96iWMfcRbiq5Vboi4NPMN4PzO3eqy5hJBAAHmJ2G0GKW3YII0ESDv2WIoWKHokUsk066f39C/8A7S4n8P8AF/d+zomvlyebTz+Xy+adKR+Y8QRcU3TF2c2i9QFIUxKAgAQsaCs+2FMDSfMTuPZggDX4U5eskspjQDuPT0pdDH4X0FvlTfT8fr+XoWicWvCCLhEW1tg+XS2jBlXboQDO+lSG5jxBUr4xhmLmAgOYtnMECQC0MQNJqlsIQIYDr1mZJNM/dSMmg0mdtyR3HpT6UH3SKlOVJqBd43jd66SXuTmQofKgGUsHYQBAJYSSNar6hHCHX3GP82/9KdSyVOmoggnaJM6CqUIxVRFDPk+CkSKSfWmLFkgHQDygb7nXWmRhTA0G40kdFidRGtOkVLUZUk1D7+hOoqPiLJYiANo1Oxkaj5V4bDnsDv8A5fNM/KikOWfIm0off0JdFMWkKkmNCe+u512299eLuHJYmBrOvX2Yj50Ug9ontvbzfYlUlRvu5nYe+dSMsZaVbJyEQJkEbdCDqQPSikJajI27h5JFLTAtHPmI7dR2900/SaN8U5Tu1XIlFFFI1CiiigDzefKpPYUz94MgQJ1neNCBp86l2rBchVUsWMBQJJJ6ADen24Ld848B/wAL2/wz5Ouumnf86N0V3OXNHI5e7Kv/AErTiGhtBp012Jj40j4khiIGgPfos1ZDhNzK7eC+VYLnIYAIzAtppoQfcZrx9xc6+GxBUuDlOqjyl5jYbE098DPpZa/r++f4ITYk66DT/wAM1ePvnlkgbx8Ik79at14FezeGMPczZc+Xw2nLsWiNun5V4t8IusodbDlWOQEIxDNsVGmp0j4UupAThm+NEG/fyldtT36enzpLl0hssdJ69zVm3BL+oOHu6DX8J9F9dNtD8qbPCbpFtvBci4YtnIfOeymNaFkh5NJLI7qS9P5Idp5CnuJphMSTOg3gHWJkj47dKmXcEbblGQo6mCpEEE+nyqRe4TdU+G1lw2XPkKNOXctEbetG+KBxytL3q/cq1xZkCN4/Ugx8qW3iSY21y7dA3f1qwtcLuNAWy5kKRCMZUmFIgaidAac/YN6WH3e5IXMw8NgcsnzERtIPyNHUgZbM6/vRWW8QSQIHc79yP6UPiCC2mi+/sD/WpuH4Y7gullmVN2VCQsCdSBA01oxnDWtkG7aZC4kZlIzDuJ3p743RXTzVW/m/2I99yFkR8aaa+0toPL79TE09CgEaADcdBR4anWAZ696aorJDJJ+7Kvl9SK2MPQdQOvYnp6iKe8cwdNcwHzjf506EHQDT/f8AWvPhqSdBJ3oteCY48y7zs8eMcs6Tmy+m8TXm1iCSBHQTv6j+lPeGIiBHbpSKinUASNNOlHHgpwy2ve8fn5GbmJIJ0ECffIXNS/eD2HUDvIE6+lOZUmfLJ92tKVWTIGo1222p8eCXDLbamqsLDyNd5g/7NbHjXK9m14wtu7Nat5ozIfN4ltIIUSujEwddBWPtoogrHw99W55kxchvvFyQCAc3QwSPyHyrmzQm5JwdGsY5Nq5/kc4bwu21hrtw3cxuNaRbShocWjczMDqRsIEbE1aDlJTcCKzn8e1b6ew2H8dyNNWEED4VncPxO8gcJddRc9sBiM0zv8z869txrEFVU3rmVVKqMxgKRlIHw0qJY8rbqRThO+GWPHeXhYR2liVxBtiR/wDH4S3VY6aNDCelZ+rA8bxGQ2/GfIwylZ0K5QsHvoAPhUCtcSmlU3ZpBSS94SiiitCydwXFizft3CWAVpJTKWAgjQNod9j0mtQOa7AYkLdGR86gZQtxjYFkh1znw1kSAM0DSsVRWOTBHI7kZzxRk7Zrn5lstavKRdOe2qqsJGYWEs5swOZNV13BECN6h8M5iW1h1t5CbiXAVOmXwfEt3nQmZksnyJrOUtJaaFV98ErDGqNvZ5rsK6/vyg8ViWW2xY3Lq3MhUtsMujBgQdagY7mO21h1QXVuNbW0FJBtqqXTcFzNOYvEDbeTNZeipWkxoFgibWzzlbW7efLci7dVgYUsiC06SsmAwYggaiJpu1zRaUIR4wY+CHgIVtizbZJtBiQc06ggaSJ61jqKPY8QuhAveM4yxcuC/bLq3iKCugORETzqJbIS0wskCB2NXn9r8Ot3xRbuuxVUJOVJU3TceVUkAxlBgAMZ2rDUlVLTQkknfA3hi+5q8fzNbbCth7aOIt20tOYDDLczsGIbaFSPXN3qTb5steNddheCm+l+3lyy2RCvhPLaKZnSeulYulqfZMf3+X+g6EKNHwrjlpMNes3FbNcdnGVFYDMmWJZgVM9QDFNc1cYt4jwvDDkrmzs4VSc2WBlQ5S2mrQJ00qhpKtYIKW5d/tD6MbsauWJJIjXKfeVJOteWst3A06Tpv0+I+VSKSui2ZvSwbsYaweh/M9h9KBYPQ9T1OstPw0p+lo3MXseP5/UatWyDqZ0j4wKFtGSTGvqdoI/2KdopWUtNBJLwR1w5EQdvqTt13r2bWpIiSsT696dpKdsS0sEuAVYAHaiiikdCSSpBRRRSGFFFFABRRRQAUUUUAFFFFABRRRQAUUUUAFFFFABRRRQAUUUUAFFFFABRRRQAUUUUAFFFFABRRRQAUUUUAFFFFABRRRQB/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t3.gstatic.com/images?q=tbn:ANd9GcSQZfeE2NklOZNDTJK9OfcR1YfzlDuVRxBVmo0KoBMSBoGkGju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65138"/>
            <a:ext cx="2660898" cy="204787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t2.gstatic.com/images?q=tbn:ANd9GcTJsZAWybcUJNOrPCQaDp9S5G8d46jw8-ZgLNoOXyYIe2RBtNoqy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465138"/>
            <a:ext cx="2751857" cy="2047877"/>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55575" y="2513014"/>
            <a:ext cx="2677635" cy="3970318"/>
          </a:xfrm>
          <a:prstGeom prst="rect">
            <a:avLst/>
          </a:prstGeom>
        </p:spPr>
        <p:txBody>
          <a:bodyPr wrap="square">
            <a:spAutoFit/>
          </a:bodyPr>
          <a:lstStyle/>
          <a:p>
            <a:pPr algn="ctr"/>
            <a:r>
              <a:rPr lang="es-CO" sz="2800" b="1" dirty="0" smtClean="0">
                <a:solidFill>
                  <a:srgbClr val="FF0000"/>
                </a:solidFill>
              </a:rPr>
              <a:t> </a:t>
            </a:r>
            <a:r>
              <a:rPr lang="es-CO" sz="2800" b="1" dirty="0">
                <a:solidFill>
                  <a:srgbClr val="FF0000"/>
                </a:solidFill>
              </a:rPr>
              <a:t>El comportamiento de los fieles en el Santuario terrenal, apuntaba a su comportamiento  en su vida </a:t>
            </a:r>
            <a:r>
              <a:rPr lang="es-CO" sz="2800" b="1" dirty="0" smtClean="0">
                <a:solidFill>
                  <a:srgbClr val="FF0000"/>
                </a:solidFill>
              </a:rPr>
              <a:t>privada.</a:t>
            </a:r>
            <a:endParaRPr lang="es-CO" dirty="0"/>
          </a:p>
        </p:txBody>
      </p:sp>
      <p:sp>
        <p:nvSpPr>
          <p:cNvPr id="8" name="7 Rectángulo"/>
          <p:cNvSpPr/>
          <p:nvPr/>
        </p:nvSpPr>
        <p:spPr>
          <a:xfrm>
            <a:off x="5364088" y="2513014"/>
            <a:ext cx="3024336" cy="3539430"/>
          </a:xfrm>
          <a:prstGeom prst="rect">
            <a:avLst/>
          </a:prstGeom>
        </p:spPr>
        <p:txBody>
          <a:bodyPr wrap="square">
            <a:spAutoFit/>
          </a:bodyPr>
          <a:lstStyle/>
          <a:p>
            <a:pPr algn="ctr"/>
            <a:r>
              <a:rPr lang="es-CO" sz="2800" b="1" dirty="0">
                <a:solidFill>
                  <a:srgbClr val="FF0000"/>
                </a:solidFill>
              </a:rPr>
              <a:t>Dios no acepta un comportamiento tal.  Debemos cuidar nuestro cuerpo  como el  Santuario que es del </a:t>
            </a:r>
            <a:r>
              <a:rPr lang="es-CO" sz="2800" b="1" dirty="0" smtClean="0">
                <a:solidFill>
                  <a:srgbClr val="FF0000"/>
                </a:solidFill>
              </a:rPr>
              <a:t>Espíritu </a:t>
            </a:r>
            <a:r>
              <a:rPr lang="es-CO" sz="2800" b="1" dirty="0">
                <a:solidFill>
                  <a:srgbClr val="FF0000"/>
                </a:solidFill>
              </a:rPr>
              <a:t>Santo</a:t>
            </a:r>
            <a:r>
              <a:rPr lang="es-CO" sz="2800" b="1" dirty="0" smtClean="0">
                <a:solidFill>
                  <a:srgbClr val="FF0000"/>
                </a:solidFill>
              </a:rPr>
              <a:t>.</a:t>
            </a:r>
          </a:p>
          <a:p>
            <a:pPr algn="ctr"/>
            <a:r>
              <a:rPr lang="es-CO" sz="2800" b="1" dirty="0" smtClean="0">
                <a:solidFill>
                  <a:srgbClr val="FF0000"/>
                </a:solidFill>
              </a:rPr>
              <a:t> </a:t>
            </a:r>
            <a:r>
              <a:rPr lang="es-CO" sz="2800" b="1" dirty="0" smtClean="0"/>
              <a:t>lea Isaías 1:11-20.</a:t>
            </a:r>
            <a:endParaRPr lang="es-CO" sz="2800" dirty="0"/>
          </a:p>
        </p:txBody>
      </p:sp>
    </p:spTree>
    <p:extLst>
      <p:ext uri="{BB962C8B-B14F-4D97-AF65-F5344CB8AC3E}">
        <p14:creationId xmlns:p14="http://schemas.microsoft.com/office/powerpoint/2010/main" val="2851918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99792" y="404664"/>
            <a:ext cx="3024336" cy="2952328"/>
          </a:xfrm>
        </p:spPr>
        <p:txBody>
          <a:bodyPr/>
          <a:lstStyle/>
          <a:p>
            <a:pPr marL="114300" indent="0" algn="ctr">
              <a:buNone/>
            </a:pPr>
            <a:r>
              <a:rPr lang="es-CO" sz="2000" dirty="0"/>
              <a:t>La verdadera adoración no puede suceder en un templo externo, sino en el interno, en nuestra alma. Un alma completamente entregada para Dios estará en constante estado de alabanza y adoración. </a:t>
            </a:r>
            <a:endParaRPr lang="es-CO" dirty="0"/>
          </a:p>
        </p:txBody>
      </p:sp>
      <p:sp>
        <p:nvSpPr>
          <p:cNvPr id="4" name="3 Rectángulo"/>
          <p:cNvSpPr/>
          <p:nvPr/>
        </p:nvSpPr>
        <p:spPr>
          <a:xfrm>
            <a:off x="323528" y="3437959"/>
            <a:ext cx="7848872" cy="3108543"/>
          </a:xfrm>
          <a:prstGeom prst="rect">
            <a:avLst/>
          </a:prstGeom>
        </p:spPr>
        <p:txBody>
          <a:bodyPr wrap="square">
            <a:spAutoFit/>
          </a:bodyPr>
          <a:lstStyle/>
          <a:p>
            <a:pPr marL="114300" indent="0" algn="ctr">
              <a:buNone/>
            </a:pPr>
            <a:r>
              <a:rPr lang="es-CO" sz="2800" dirty="0"/>
              <a:t>En el Antiguo Tabernáculo de acuerdo a los requerimiento en su funcionamiento tenía que estar limpio, puro, consagrado, dedicado totalmente al servicio de Dios. Nuestras vidas que son morada del Espíritu </a:t>
            </a:r>
            <a:r>
              <a:rPr lang="es-CO" sz="2800" dirty="0" smtClean="0"/>
              <a:t>Santo </a:t>
            </a:r>
            <a:r>
              <a:rPr lang="es-CO" sz="2800" dirty="0"/>
              <a:t>también deben ser dedicadas para el servicio y obra de Dios, por lo tanto debe de estar limpia y consagrada para  Dios </a:t>
            </a:r>
            <a:r>
              <a:rPr lang="es-CO" sz="2800" b="1" dirty="0">
                <a:solidFill>
                  <a:srgbClr val="FF0000"/>
                </a:solidFill>
              </a:rPr>
              <a:t>(2Corintios 6: 14-16).  </a:t>
            </a:r>
            <a:endParaRPr lang="es-CO" sz="2800" dirty="0"/>
          </a:p>
        </p:txBody>
      </p:sp>
      <p:pic>
        <p:nvPicPr>
          <p:cNvPr id="3074" name="Picture 2" descr="http://t3.gstatic.com/images?q=tbn:ANd9GcR6F4TyNMq-b8LvG2C1ZK9x-Nb7sYJl1T1N22MAYCEd5YMy1PG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1484" y="404664"/>
            <a:ext cx="2676940" cy="27397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0.gstatic.com/images?q=tbn:ANd9GcTp8FDbuF9sa-hSAsreEPtgMMrbb-T965TOW0E0fg6Ee8-_mkB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1" y="404664"/>
            <a:ext cx="2706283" cy="2739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27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par>
                                <p:cTn id="8" presetID="16" presetClass="entr" presetSubtype="21" fill="hold" nodeType="withEffect">
                                  <p:stCondLst>
                                    <p:cond delay="0"/>
                                  </p:stCondLst>
                                  <p:childTnLst>
                                    <p:set>
                                      <p:cBhvr>
                                        <p:cTn id="9" dur="1" fill="hold">
                                          <p:stCondLst>
                                            <p:cond delay="0"/>
                                          </p:stCondLst>
                                        </p:cTn>
                                        <p:tgtEl>
                                          <p:spTgt spid="3076"/>
                                        </p:tgtEl>
                                        <p:attrNameLst>
                                          <p:attrName>style.visibility</p:attrName>
                                        </p:attrNameLst>
                                      </p:cBhvr>
                                      <p:to>
                                        <p:strVal val="visible"/>
                                      </p:to>
                                    </p:set>
                                    <p:animEffect transition="in" filter="barn(inVertical)">
                                      <p:cBhvr>
                                        <p:cTn id="10" dur="500"/>
                                        <p:tgtEl>
                                          <p:spTgt spid="3076"/>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3.gstatic.com/images?q=tbn:ANd9GcT2l7bMX_XfpBZH2Aa1h_hS0_2IWxsI6N7HaMen7SvIUwzYGjo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628800"/>
            <a:ext cx="7848872" cy="4896544"/>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pPr algn="ctr"/>
            <a:r>
              <a:rPr lang="es-CO" sz="3200" b="1" i="1" dirty="0">
                <a:solidFill>
                  <a:srgbClr val="FF0000"/>
                </a:solidFill>
              </a:rPr>
              <a:t>II. </a:t>
            </a:r>
            <a:r>
              <a:rPr lang="es-CO" sz="3200" b="1" i="1" dirty="0" smtClean="0">
                <a:solidFill>
                  <a:srgbClr val="FF0000"/>
                </a:solidFill>
              </a:rPr>
              <a:t>Como </a:t>
            </a:r>
            <a:r>
              <a:rPr lang="es-CO" sz="3200" b="1" i="1" dirty="0">
                <a:solidFill>
                  <a:srgbClr val="FF0000"/>
                </a:solidFill>
              </a:rPr>
              <a:t>levantar el tabernáculo caído</a:t>
            </a:r>
            <a:endParaRPr lang="es-CO" sz="3200" i="1" dirty="0">
              <a:solidFill>
                <a:srgbClr val="FF0000"/>
              </a:solidFill>
            </a:endParaRPr>
          </a:p>
        </p:txBody>
      </p:sp>
      <p:sp>
        <p:nvSpPr>
          <p:cNvPr id="3" name="2 Marcador de contenido"/>
          <p:cNvSpPr>
            <a:spLocks noGrp="1"/>
          </p:cNvSpPr>
          <p:nvPr>
            <p:ph idx="1"/>
          </p:nvPr>
        </p:nvSpPr>
        <p:spPr/>
        <p:txBody>
          <a:bodyPr>
            <a:normAutofit/>
          </a:bodyPr>
          <a:lstStyle/>
          <a:p>
            <a:pPr marL="114300" indent="0" algn="ctr">
              <a:buNone/>
            </a:pPr>
            <a:r>
              <a:rPr lang="es-CO" sz="3000" b="1" dirty="0" smtClean="0"/>
              <a:t>El </a:t>
            </a:r>
            <a:r>
              <a:rPr lang="es-CO" sz="3000" b="1" dirty="0"/>
              <a:t>profeta Amós habla de la restauración del tabernáculo, eso quiere decir que el tabernáculo ha estado </a:t>
            </a:r>
            <a:r>
              <a:rPr lang="es-CO" sz="3000" b="1" dirty="0" smtClean="0"/>
              <a:t>caído </a:t>
            </a:r>
            <a:r>
              <a:rPr lang="es-CO" sz="3000" b="1" dirty="0"/>
              <a:t>pero que Dios lo levantaría. El tabernáculo </a:t>
            </a:r>
            <a:r>
              <a:rPr lang="es-CO" sz="3000" b="1" dirty="0" smtClean="0"/>
              <a:t>estuvo </a:t>
            </a:r>
            <a:r>
              <a:rPr lang="es-CO" sz="3000" b="1" dirty="0"/>
              <a:t>caído por mucho </a:t>
            </a:r>
            <a:r>
              <a:rPr lang="es-CO" sz="3000" b="1" dirty="0" smtClean="0"/>
              <a:t>tiempo (durante los 70 años). </a:t>
            </a:r>
          </a:p>
          <a:p>
            <a:pPr marL="114300" indent="0" algn="ctr">
              <a:buNone/>
            </a:pPr>
            <a:r>
              <a:rPr lang="es-CO" sz="3000" b="1" dirty="0" smtClean="0"/>
              <a:t>La </a:t>
            </a:r>
            <a:r>
              <a:rPr lang="es-CO" sz="3000" b="1" dirty="0"/>
              <a:t>gloria que Dios compartió en aquellos días con el pueblo dejó de existir. Pero la promesa de Dios hecho por medio del profeta Amós es que se producirá la restauración del tabernáculo</a:t>
            </a:r>
            <a:r>
              <a:rPr lang="es-CO" sz="3000" b="1" dirty="0" smtClean="0"/>
              <a:t>.</a:t>
            </a:r>
            <a:endParaRPr lang="es-CO" sz="3000" b="1" dirty="0"/>
          </a:p>
        </p:txBody>
      </p:sp>
    </p:spTree>
    <p:extLst>
      <p:ext uri="{BB962C8B-B14F-4D97-AF65-F5344CB8AC3E}">
        <p14:creationId xmlns:p14="http://schemas.microsoft.com/office/powerpoint/2010/main" val="217338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7620000" cy="2592288"/>
          </a:xfrm>
        </p:spPr>
        <p:txBody>
          <a:bodyPr>
            <a:noAutofit/>
          </a:bodyPr>
          <a:lstStyle/>
          <a:p>
            <a:pPr marL="114300" indent="0">
              <a:buNone/>
            </a:pPr>
            <a:r>
              <a:rPr lang="es-CO" sz="3200" b="1" i="1" dirty="0">
                <a:solidFill>
                  <a:srgbClr val="FF0000"/>
                </a:solidFill>
              </a:rPr>
              <a:t>¿Cómo podemos levantar nuestro tabernáculo caído? </a:t>
            </a:r>
            <a:endParaRPr lang="es-CO" sz="3200" b="1" i="1" dirty="0" smtClean="0">
              <a:solidFill>
                <a:srgbClr val="FF0000"/>
              </a:solidFill>
            </a:endParaRPr>
          </a:p>
          <a:p>
            <a:pPr marL="114300" indent="0" algn="r">
              <a:buNone/>
            </a:pPr>
            <a:r>
              <a:rPr lang="es-CO" sz="2800" dirty="0" smtClean="0"/>
              <a:t>La </a:t>
            </a:r>
            <a:r>
              <a:rPr lang="es-CO" sz="2800" dirty="0"/>
              <a:t>epístola de </a:t>
            </a:r>
            <a:r>
              <a:rPr lang="es-CO" sz="2800" dirty="0" smtClean="0"/>
              <a:t>Hebreos </a:t>
            </a:r>
            <a:r>
              <a:rPr lang="es-CO" sz="2800" dirty="0"/>
              <a:t>nos hace una lista de la forma cómo podemos levantar nuestro tabernáculo</a:t>
            </a:r>
            <a:r>
              <a:rPr lang="es-CO" sz="2800" dirty="0" smtClean="0"/>
              <a:t>.</a:t>
            </a:r>
            <a:endParaRPr lang="es-CO" sz="2800" dirty="0" smtClean="0"/>
          </a:p>
        </p:txBody>
      </p:sp>
      <p:sp>
        <p:nvSpPr>
          <p:cNvPr id="2" name="1 Rectángulo"/>
          <p:cNvSpPr/>
          <p:nvPr/>
        </p:nvSpPr>
        <p:spPr>
          <a:xfrm>
            <a:off x="899592" y="3413931"/>
            <a:ext cx="6624736" cy="3108543"/>
          </a:xfrm>
          <a:prstGeom prst="rect">
            <a:avLst/>
          </a:prstGeom>
          <a:blipFill>
            <a:blip r:embed="rId2"/>
            <a:tile tx="0" ty="0" sx="100000" sy="100000" flip="none" algn="tl"/>
          </a:blipFill>
        </p:spPr>
        <p:txBody>
          <a:bodyPr wrap="square">
            <a:spAutoFit/>
          </a:bodyPr>
          <a:lstStyle/>
          <a:p>
            <a:pPr marL="114300" indent="0" algn="ctr">
              <a:buNone/>
            </a:pPr>
            <a:r>
              <a:rPr lang="es-CO" sz="2800" b="1" dirty="0">
                <a:solidFill>
                  <a:srgbClr val="FF0000"/>
                </a:solidFill>
              </a:rPr>
              <a:t>Hebreos 10: 22, 25.</a:t>
            </a:r>
          </a:p>
          <a:p>
            <a:pPr marL="114300" indent="0" algn="ctr">
              <a:buNone/>
            </a:pPr>
            <a:r>
              <a:rPr lang="es-CO" sz="2800" dirty="0"/>
              <a:t> «</a:t>
            </a:r>
            <a:r>
              <a:rPr lang="es-CO" sz="2800" b="1" i="1" dirty="0">
                <a:latin typeface="Agency FB" pitchFamily="34" charset="0"/>
              </a:rPr>
              <a:t>Acerquémonos con corazón sincero, en plena certidumbre de fe, purificados los corazones de mala conciencia, y lavados los cuerpos con agua pura. 25 no dejando de congregarnos, como algunos tienen por costumbre, sino exhortándonos; y tanto más, cuanto veis que aquel día se acerca</a:t>
            </a:r>
            <a:endParaRPr lang="es-CO" sz="2400" b="1" i="1" dirty="0">
              <a:latin typeface="Agency FB" pitchFamily="34" charset="0"/>
            </a:endParaRPr>
          </a:p>
        </p:txBody>
      </p:sp>
    </p:spTree>
    <p:extLst>
      <p:ext uri="{BB962C8B-B14F-4D97-AF65-F5344CB8AC3E}">
        <p14:creationId xmlns:p14="http://schemas.microsoft.com/office/powerpoint/2010/main" val="299391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7620000" cy="936104"/>
          </a:xfrm>
          <a:blipFill>
            <a:blip r:embed="rId2"/>
            <a:tile tx="0" ty="0" sx="100000" sy="100000" flip="none" algn="tl"/>
          </a:blipFill>
        </p:spPr>
        <p:txBody>
          <a:bodyPr>
            <a:noAutofit/>
          </a:bodyPr>
          <a:lstStyle/>
          <a:p>
            <a:pPr marL="114300" indent="0" algn="ctr">
              <a:buNone/>
            </a:pPr>
            <a:r>
              <a:rPr lang="es-CO" sz="2400" b="1" dirty="0"/>
              <a:t>En estos dos versos bíblicos se </a:t>
            </a:r>
            <a:r>
              <a:rPr lang="es-CO" sz="2400" b="1" dirty="0" smtClean="0"/>
              <a:t>mencionan cinco </a:t>
            </a:r>
            <a:r>
              <a:rPr lang="es-CO" sz="2400" b="1" dirty="0"/>
              <a:t>cosas que hay que hacer para levantar nuestro tabernáculo </a:t>
            </a:r>
            <a:r>
              <a:rPr lang="es-CO" sz="2400" b="1" dirty="0" smtClean="0"/>
              <a:t>caído</a:t>
            </a:r>
            <a:r>
              <a:rPr lang="es-CO" sz="2400" b="1" dirty="0"/>
              <a:t>:</a:t>
            </a:r>
            <a:endParaRPr lang="es-CO" sz="2000" b="1" dirty="0"/>
          </a:p>
        </p:txBody>
      </p:sp>
      <p:sp>
        <p:nvSpPr>
          <p:cNvPr id="2" name="1 Pentágono"/>
          <p:cNvSpPr/>
          <p:nvPr/>
        </p:nvSpPr>
        <p:spPr>
          <a:xfrm>
            <a:off x="323528" y="5733256"/>
            <a:ext cx="7704856" cy="936104"/>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 indent="0">
              <a:buNone/>
            </a:pPr>
            <a:r>
              <a:rPr lang="es-CO" sz="2800" b="1" dirty="0">
                <a:solidFill>
                  <a:srgbClr val="FF0000"/>
                </a:solidFill>
              </a:rPr>
              <a:t>5</a:t>
            </a:r>
            <a:r>
              <a:rPr lang="es-CO" sz="2000" b="1" dirty="0"/>
              <a:t>. </a:t>
            </a:r>
            <a:r>
              <a:rPr lang="es-CO" sz="2000" b="1" u="sng" dirty="0" smtClean="0"/>
              <a:t>No </a:t>
            </a:r>
            <a:r>
              <a:rPr lang="es-CO" sz="2000" b="1" u="sng" dirty="0"/>
              <a:t>dejando de congregarnos</a:t>
            </a:r>
            <a:r>
              <a:rPr lang="es-CO" sz="2000" b="1" dirty="0"/>
              <a:t>. Que no entre el conformismo y se aparte nuestro deseo de ir a la casa de Dios, porque la fe viene por oír la Palabra de Dios.</a:t>
            </a:r>
            <a:endParaRPr lang="es-CO" sz="2000" b="1" dirty="0"/>
          </a:p>
        </p:txBody>
      </p:sp>
      <p:sp>
        <p:nvSpPr>
          <p:cNvPr id="4" name="3 Pentágono"/>
          <p:cNvSpPr/>
          <p:nvPr/>
        </p:nvSpPr>
        <p:spPr>
          <a:xfrm>
            <a:off x="323528" y="4869160"/>
            <a:ext cx="7704856" cy="720080"/>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solidFill>
                  <a:srgbClr val="FF0000"/>
                </a:solidFill>
              </a:rPr>
              <a:t>4</a:t>
            </a:r>
            <a:r>
              <a:rPr lang="es-CO" sz="2000" b="1" dirty="0"/>
              <a:t>.  </a:t>
            </a:r>
            <a:r>
              <a:rPr lang="es-CO" sz="2000" b="1" u="sng" dirty="0" smtClean="0"/>
              <a:t>Lavados </a:t>
            </a:r>
            <a:r>
              <a:rPr lang="es-CO" sz="2000" b="1" u="sng" dirty="0"/>
              <a:t>los cuerpos</a:t>
            </a:r>
            <a:r>
              <a:rPr lang="es-CO" sz="2000" b="1" dirty="0"/>
              <a:t>.  Esto es en la sangre de Jesucristo, quien nos limpia de todo pecado</a:t>
            </a:r>
            <a:r>
              <a:rPr lang="es-CO" sz="2000" b="1" dirty="0" smtClean="0"/>
              <a:t>.</a:t>
            </a:r>
            <a:endParaRPr lang="es-CO" sz="2000" b="1" dirty="0"/>
          </a:p>
        </p:txBody>
      </p:sp>
      <p:sp>
        <p:nvSpPr>
          <p:cNvPr id="5" name="4 Pentágono"/>
          <p:cNvSpPr/>
          <p:nvPr/>
        </p:nvSpPr>
        <p:spPr>
          <a:xfrm>
            <a:off x="323528" y="3789040"/>
            <a:ext cx="7704856" cy="936104"/>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solidFill>
                  <a:srgbClr val="FF0000"/>
                </a:solidFill>
              </a:rPr>
              <a:t>3</a:t>
            </a:r>
            <a:r>
              <a:rPr lang="es-CO" sz="2000" b="1" dirty="0"/>
              <a:t>.  </a:t>
            </a:r>
            <a:r>
              <a:rPr lang="es-CO" sz="2000" b="1" u="sng" dirty="0" smtClean="0"/>
              <a:t>Purificados </a:t>
            </a:r>
            <a:r>
              <a:rPr lang="es-CO" sz="2000" b="1" u="sng" dirty="0"/>
              <a:t>los corazones</a:t>
            </a:r>
            <a:r>
              <a:rPr lang="es-CO" sz="2000" b="1" dirty="0"/>
              <a:t>. Tenemos que limpiar nuestro corazón, de todas </a:t>
            </a:r>
            <a:r>
              <a:rPr lang="es-CO" sz="2000" b="1" dirty="0" smtClean="0"/>
              <a:t>las cosas </a:t>
            </a:r>
            <a:r>
              <a:rPr lang="es-CO" sz="2000" b="1" dirty="0"/>
              <a:t>mundanas que puedan estar pegadas y hasta </a:t>
            </a:r>
            <a:r>
              <a:rPr lang="es-CO" sz="2000" b="1" dirty="0" smtClean="0"/>
              <a:t>arraigada.</a:t>
            </a:r>
            <a:endParaRPr lang="es-CO" sz="2000" b="1" dirty="0"/>
          </a:p>
        </p:txBody>
      </p:sp>
      <p:sp>
        <p:nvSpPr>
          <p:cNvPr id="6" name="5 Pentágono"/>
          <p:cNvSpPr/>
          <p:nvPr/>
        </p:nvSpPr>
        <p:spPr>
          <a:xfrm>
            <a:off x="323528" y="2708920"/>
            <a:ext cx="7704856" cy="86409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solidFill>
                  <a:srgbClr val="FF0000"/>
                </a:solidFill>
              </a:rPr>
              <a:t>2</a:t>
            </a:r>
            <a:r>
              <a:rPr lang="es-CO" sz="2000" b="1" dirty="0"/>
              <a:t>.  </a:t>
            </a:r>
            <a:r>
              <a:rPr lang="es-CO" sz="2000" b="1" u="sng" dirty="0"/>
              <a:t>En plena certidumbre de fe</a:t>
            </a:r>
            <a:r>
              <a:rPr lang="es-CO" sz="2000" b="1" dirty="0"/>
              <a:t>.  Una confianza total que Dios nos </a:t>
            </a:r>
            <a:r>
              <a:rPr lang="es-CO" sz="2000" b="1" dirty="0" smtClean="0"/>
              <a:t>levantará</a:t>
            </a:r>
            <a:endParaRPr lang="es-CO" sz="2000" b="1" dirty="0"/>
          </a:p>
        </p:txBody>
      </p:sp>
      <p:sp>
        <p:nvSpPr>
          <p:cNvPr id="7" name="6 Pentágono"/>
          <p:cNvSpPr/>
          <p:nvPr/>
        </p:nvSpPr>
        <p:spPr>
          <a:xfrm>
            <a:off x="323528" y="1628800"/>
            <a:ext cx="7704856" cy="86409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solidFill>
                  <a:srgbClr val="FF0000"/>
                </a:solidFill>
              </a:rPr>
              <a:t>1</a:t>
            </a:r>
            <a:r>
              <a:rPr lang="es-CO" sz="2000" b="1" dirty="0"/>
              <a:t>.  </a:t>
            </a:r>
            <a:r>
              <a:rPr lang="es-CO" sz="2000" b="1" u="sng" dirty="0" smtClean="0"/>
              <a:t>Con </a:t>
            </a:r>
            <a:r>
              <a:rPr lang="es-CO" sz="2000" b="1" u="sng" dirty="0"/>
              <a:t>corazón sincero</a:t>
            </a:r>
            <a:r>
              <a:rPr lang="es-CO" sz="2000" b="1" dirty="0"/>
              <a:t>. Esto nos enseña que cuando nos acercamos a Dios hay que hacerlo sin </a:t>
            </a:r>
            <a:r>
              <a:rPr lang="es-CO" sz="2000" b="1" dirty="0" smtClean="0"/>
              <a:t>hipocresía</a:t>
            </a:r>
            <a:endParaRPr lang="es-CO" sz="2000" b="1" dirty="0"/>
          </a:p>
        </p:txBody>
      </p:sp>
    </p:spTree>
    <p:extLst>
      <p:ext uri="{BB962C8B-B14F-4D97-AF65-F5344CB8AC3E}">
        <p14:creationId xmlns:p14="http://schemas.microsoft.com/office/powerpoint/2010/main" val="70428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1000" fill="hold"/>
                                        <p:tgtEl>
                                          <p:spTgt spid="2"/>
                                        </p:tgtEl>
                                        <p:attrNameLst>
                                          <p:attrName>ppt_w</p:attrName>
                                        </p:attrNameLst>
                                      </p:cBhvr>
                                      <p:tavLst>
                                        <p:tav tm="0">
                                          <p:val>
                                            <p:fltVal val="0"/>
                                          </p:val>
                                        </p:tav>
                                        <p:tav tm="100000">
                                          <p:val>
                                            <p:strVal val="#ppt_w"/>
                                          </p:val>
                                        </p:tav>
                                      </p:tavLst>
                                    </p:anim>
                                    <p:anim calcmode="lin" valueType="num">
                                      <p:cBhvr>
                                        <p:cTn id="40" dur="1000" fill="hold"/>
                                        <p:tgtEl>
                                          <p:spTgt spid="2"/>
                                        </p:tgtEl>
                                        <p:attrNameLst>
                                          <p:attrName>ppt_h</p:attrName>
                                        </p:attrNameLst>
                                      </p:cBhvr>
                                      <p:tavLst>
                                        <p:tav tm="0">
                                          <p:val>
                                            <p:fltVal val="0"/>
                                          </p:val>
                                        </p:tav>
                                        <p:tav tm="100000">
                                          <p:val>
                                            <p:strVal val="#ppt_h"/>
                                          </p:val>
                                        </p:tav>
                                      </p:tavLst>
                                    </p:anim>
                                    <p:anim calcmode="lin" valueType="num">
                                      <p:cBhvr>
                                        <p:cTn id="41" dur="1000" fill="hold"/>
                                        <p:tgtEl>
                                          <p:spTgt spid="2"/>
                                        </p:tgtEl>
                                        <p:attrNameLst>
                                          <p:attrName>style.rotation</p:attrName>
                                        </p:attrNameLst>
                                      </p:cBhvr>
                                      <p:tavLst>
                                        <p:tav tm="0">
                                          <p:val>
                                            <p:fltVal val="90"/>
                                          </p:val>
                                        </p:tav>
                                        <p:tav tm="100000">
                                          <p:val>
                                            <p:fltVal val="0"/>
                                          </p:val>
                                        </p:tav>
                                      </p:tavLst>
                                    </p:anim>
                                    <p:animEffect transition="in" filter="fade">
                                      <p:cBhvr>
                                        <p:cTn id="4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6352" y="260648"/>
            <a:ext cx="7620000" cy="2664296"/>
          </a:xfrm>
          <a:blipFill>
            <a:blip r:embed="rId2"/>
            <a:tile tx="0" ty="0" sx="100000" sy="100000" flip="none" algn="tl"/>
          </a:blipFill>
        </p:spPr>
        <p:txBody>
          <a:bodyPr>
            <a:normAutofit/>
          </a:bodyPr>
          <a:lstStyle/>
          <a:p>
            <a:pPr marL="114300" indent="0" algn="ctr">
              <a:buNone/>
            </a:pPr>
            <a:r>
              <a:rPr lang="es-CO" b="1" dirty="0" smtClean="0"/>
              <a:t>En conclusión</a:t>
            </a:r>
            <a:r>
              <a:rPr lang="es-CO" b="1" dirty="0"/>
              <a:t/>
            </a:r>
            <a:br>
              <a:rPr lang="es-CO" b="1" dirty="0"/>
            </a:br>
            <a:r>
              <a:rPr lang="es-CO" dirty="0"/>
              <a:t>El tabernáculo caído se refiere a </a:t>
            </a:r>
            <a:r>
              <a:rPr lang="es-CO" dirty="0" smtClean="0"/>
              <a:t>nuestra falta de</a:t>
            </a:r>
            <a:r>
              <a:rPr lang="es-CO" dirty="0" smtClean="0"/>
              <a:t> </a:t>
            </a:r>
            <a:r>
              <a:rPr lang="es-CO" dirty="0"/>
              <a:t>alabanza y adoración dirigida </a:t>
            </a:r>
            <a:r>
              <a:rPr lang="es-CO" dirty="0" smtClean="0"/>
              <a:t>únicamente a </a:t>
            </a:r>
            <a:r>
              <a:rPr lang="es-CO" dirty="0"/>
              <a:t>Dios, es caer en el desanimo, es estar en la condición que se describe en</a:t>
            </a:r>
            <a:r>
              <a:rPr lang="es-CO" b="1" dirty="0">
                <a:solidFill>
                  <a:srgbClr val="FF0000"/>
                </a:solidFill>
              </a:rPr>
              <a:t> Hebreos </a:t>
            </a:r>
            <a:r>
              <a:rPr lang="es-CO" b="1" dirty="0" smtClean="0">
                <a:solidFill>
                  <a:srgbClr val="FF0000"/>
                </a:solidFill>
              </a:rPr>
              <a:t>12:12.</a:t>
            </a:r>
            <a:r>
              <a:rPr lang="es-CO" dirty="0" smtClean="0"/>
              <a:t> </a:t>
            </a:r>
            <a:endParaRPr lang="es-CO" dirty="0" smtClean="0"/>
          </a:p>
          <a:p>
            <a:pPr marL="114300" indent="0" algn="ctr">
              <a:buNone/>
            </a:pPr>
            <a:endParaRPr lang="es-CO" dirty="0"/>
          </a:p>
          <a:p>
            <a:pPr marL="114300" indent="0" algn="ctr">
              <a:buNone/>
            </a:pPr>
            <a:r>
              <a:rPr lang="es-CO" dirty="0" smtClean="0"/>
              <a:t>«</a:t>
            </a:r>
            <a:r>
              <a:rPr lang="es-CO" b="1" i="1" dirty="0" smtClean="0"/>
              <a:t>Por </a:t>
            </a:r>
            <a:r>
              <a:rPr lang="es-CO" b="1" i="1" dirty="0"/>
              <a:t>lo cual, levantad las manos caídas y las rodillas </a:t>
            </a:r>
            <a:r>
              <a:rPr lang="es-CO" b="1" i="1" dirty="0" smtClean="0"/>
              <a:t>paralizada</a:t>
            </a:r>
            <a:r>
              <a:rPr lang="es-CO" dirty="0" smtClean="0"/>
              <a:t>s». </a:t>
            </a:r>
            <a:r>
              <a:rPr lang="es-CO" dirty="0"/>
              <a:t>Es no tener ánimo de servir a </a:t>
            </a:r>
            <a:r>
              <a:rPr lang="es-CO" dirty="0" smtClean="0"/>
              <a:t>Dios</a:t>
            </a:r>
            <a:endParaRPr lang="es-CO" dirty="0"/>
          </a:p>
        </p:txBody>
      </p:sp>
      <p:sp>
        <p:nvSpPr>
          <p:cNvPr id="2" name="1 Rectángulo"/>
          <p:cNvSpPr/>
          <p:nvPr/>
        </p:nvSpPr>
        <p:spPr>
          <a:xfrm>
            <a:off x="2267744" y="3536672"/>
            <a:ext cx="3456384" cy="3046988"/>
          </a:xfrm>
          <a:prstGeom prst="rect">
            <a:avLst/>
          </a:prstGeom>
        </p:spPr>
        <p:txBody>
          <a:bodyPr wrap="square">
            <a:spAutoFit/>
          </a:bodyPr>
          <a:lstStyle/>
          <a:p>
            <a:pPr marL="114300" indent="0" algn="ctr">
              <a:buNone/>
            </a:pPr>
            <a:r>
              <a:rPr lang="es-CO" sz="2400" b="1" i="1" dirty="0" smtClean="0">
                <a:solidFill>
                  <a:srgbClr val="FF0000"/>
                </a:solidFill>
              </a:rPr>
              <a:t>Hoy </a:t>
            </a:r>
            <a:r>
              <a:rPr lang="es-CO" sz="2400" b="1" i="1" dirty="0">
                <a:solidFill>
                  <a:srgbClr val="FF0000"/>
                </a:solidFill>
              </a:rPr>
              <a:t>la invitación es que usted levante su tabernáculo, </a:t>
            </a:r>
            <a:r>
              <a:rPr lang="es-CO" sz="2400" b="1" i="1" dirty="0" smtClean="0">
                <a:solidFill>
                  <a:srgbClr val="FF0000"/>
                </a:solidFill>
              </a:rPr>
              <a:t>Conságrese por completo al servicio de Dios, y de su prójimo. Que Dios le bendiga, en el nombre de Cristo Jesús. Amen.</a:t>
            </a:r>
            <a:endParaRPr lang="es-CO" sz="2400" b="1" i="1" dirty="0">
              <a:solidFill>
                <a:srgbClr val="FF0000"/>
              </a:solidFill>
            </a:endParaRPr>
          </a:p>
        </p:txBody>
      </p:sp>
      <p:pic>
        <p:nvPicPr>
          <p:cNvPr id="1026" name="Picture 2" descr="http://t0.gstatic.com/images?q=tbn:ANd9GcSsFZJqRVr-ZZ1vnfzkABNsddG1-32YzG95cRzpkFvEl1_AgJXZG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3717032"/>
            <a:ext cx="2328193" cy="28666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T4cnmjhcTikYa5QI2XxhILOTBggYQD4who38lYk1bzQQYZkF2ag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3717032"/>
            <a:ext cx="2448272" cy="2866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7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1000"/>
                                        <p:tgtEl>
                                          <p:spTgt spid="1028"/>
                                        </p:tgtEl>
                                      </p:cBhvr>
                                    </p:animEffect>
                                    <p:anim calcmode="lin" valueType="num">
                                      <p:cBhvr>
                                        <p:cTn id="18" dur="1000" fill="hold"/>
                                        <p:tgtEl>
                                          <p:spTgt spid="1028"/>
                                        </p:tgtEl>
                                        <p:attrNameLst>
                                          <p:attrName>ppt_x</p:attrName>
                                        </p:attrNameLst>
                                      </p:cBhvr>
                                      <p:tavLst>
                                        <p:tav tm="0">
                                          <p:val>
                                            <p:strVal val="#ppt_x"/>
                                          </p:val>
                                        </p:tav>
                                        <p:tav tm="100000">
                                          <p:val>
                                            <p:strVal val="#ppt_x"/>
                                          </p:val>
                                        </p:tav>
                                      </p:tavLst>
                                    </p:anim>
                                    <p:anim calcmode="lin" valueType="num">
                                      <p:cBhvr>
                                        <p:cTn id="19"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acencia">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yace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596</TotalTime>
  <Words>1015</Words>
  <Application>Microsoft Office PowerPoint</Application>
  <PresentationFormat>Presentación en pantalla (4:3)</PresentationFormat>
  <Paragraphs>44</Paragraphs>
  <Slides>16</Slides>
  <Notes>1</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Adyacencia</vt:lpstr>
      <vt:lpstr>LEVANTA TU TABERNACULO</vt:lpstr>
      <vt:lpstr>Levanta tu tabernáculo</vt:lpstr>
      <vt:lpstr>Presentación de PowerPoint</vt:lpstr>
      <vt:lpstr>Presentación de PowerPoint</vt:lpstr>
      <vt:lpstr>Presentación de PowerPoint</vt:lpstr>
      <vt:lpstr>Presentación de PowerPoint</vt:lpstr>
      <vt:lpstr>Presentación de PowerPoint</vt:lpstr>
      <vt:lpstr>Presentación de PowerPoint</vt:lpstr>
      <vt:lpstr>I. Cuál es nuestro tabernáculo caído</vt:lpstr>
      <vt:lpstr>Presentación de PowerPoint</vt:lpstr>
      <vt:lpstr>Presentación de PowerPoint</vt:lpstr>
      <vt:lpstr>Presentación de PowerPoint</vt:lpstr>
      <vt:lpstr>II. Como levantar el tabernáculo caído</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LEVANTA TU TABERNACULO</dc:title>
  <dc:creator>FAMILIA FIERRO CH</dc:creator>
  <cp:lastModifiedBy>FAMILIA FIERRO CH</cp:lastModifiedBy>
  <cp:revision>88</cp:revision>
  <dcterms:created xsi:type="dcterms:W3CDTF">2012-10-29T11:37:47Z</dcterms:created>
  <dcterms:modified xsi:type="dcterms:W3CDTF">2006-02-10T05:51:10Z</dcterms:modified>
</cp:coreProperties>
</file>